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83"/>
  </p:notesMasterIdLst>
  <p:handoutMasterIdLst>
    <p:handoutMasterId r:id="rId184"/>
  </p:handoutMasterIdLst>
  <p:sldIdLst>
    <p:sldId id="325" r:id="rId2"/>
    <p:sldId id="550" r:id="rId3"/>
    <p:sldId id="441" r:id="rId4"/>
    <p:sldId id="446" r:id="rId5"/>
    <p:sldId id="447" r:id="rId6"/>
    <p:sldId id="449" r:id="rId7"/>
    <p:sldId id="450" r:id="rId8"/>
    <p:sldId id="452" r:id="rId9"/>
    <p:sldId id="453" r:id="rId10"/>
    <p:sldId id="454" r:id="rId11"/>
    <p:sldId id="455" r:id="rId12"/>
    <p:sldId id="456" r:id="rId13"/>
    <p:sldId id="551" r:id="rId14"/>
    <p:sldId id="552" r:id="rId15"/>
    <p:sldId id="442" r:id="rId16"/>
    <p:sldId id="465" r:id="rId17"/>
    <p:sldId id="458" r:id="rId18"/>
    <p:sldId id="443" r:id="rId19"/>
    <p:sldId id="457" r:id="rId20"/>
    <p:sldId id="553" r:id="rId21"/>
    <p:sldId id="444" r:id="rId22"/>
    <p:sldId id="459" r:id="rId23"/>
    <p:sldId id="693" r:id="rId24"/>
    <p:sldId id="694" r:id="rId25"/>
    <p:sldId id="554" r:id="rId26"/>
    <p:sldId id="462" r:id="rId27"/>
    <p:sldId id="555" r:id="rId28"/>
    <p:sldId id="557" r:id="rId29"/>
    <p:sldId id="695" r:id="rId30"/>
    <p:sldId id="697" r:id="rId31"/>
    <p:sldId id="559" r:id="rId32"/>
    <p:sldId id="558" r:id="rId33"/>
    <p:sldId id="560" r:id="rId34"/>
    <p:sldId id="698" r:id="rId35"/>
    <p:sldId id="696" r:id="rId36"/>
    <p:sldId id="561" r:id="rId37"/>
    <p:sldId id="699" r:id="rId38"/>
    <p:sldId id="562" r:id="rId39"/>
    <p:sldId id="563" r:id="rId40"/>
    <p:sldId id="564" r:id="rId41"/>
    <p:sldId id="565" r:id="rId42"/>
    <p:sldId id="566" r:id="rId43"/>
    <p:sldId id="567" r:id="rId44"/>
    <p:sldId id="700" r:id="rId45"/>
    <p:sldId id="701" r:id="rId46"/>
    <p:sldId id="702" r:id="rId47"/>
    <p:sldId id="703" r:id="rId48"/>
    <p:sldId id="568" r:id="rId49"/>
    <p:sldId id="583" r:id="rId50"/>
    <p:sldId id="584" r:id="rId51"/>
    <p:sldId id="585" r:id="rId52"/>
    <p:sldId id="586" r:id="rId53"/>
    <p:sldId id="582" r:id="rId54"/>
    <p:sldId id="569" r:id="rId55"/>
    <p:sldId id="570" r:id="rId56"/>
    <p:sldId id="571" r:id="rId57"/>
    <p:sldId id="634" r:id="rId58"/>
    <p:sldId id="572" r:id="rId59"/>
    <p:sldId id="573" r:id="rId60"/>
    <p:sldId id="587" r:id="rId61"/>
    <p:sldId id="704" r:id="rId62"/>
    <p:sldId id="574" r:id="rId63"/>
    <p:sldId id="575" r:id="rId64"/>
    <p:sldId id="576" r:id="rId65"/>
    <p:sldId id="577" r:id="rId66"/>
    <p:sldId id="578" r:id="rId67"/>
    <p:sldId id="579" r:id="rId68"/>
    <p:sldId id="590" r:id="rId69"/>
    <p:sldId id="589" r:id="rId70"/>
    <p:sldId id="580" r:id="rId71"/>
    <p:sldId id="588" r:id="rId72"/>
    <p:sldId id="464" r:id="rId73"/>
    <p:sldId id="591" r:id="rId74"/>
    <p:sldId id="595" r:id="rId75"/>
    <p:sldId id="592" r:id="rId76"/>
    <p:sldId id="599" r:id="rId77"/>
    <p:sldId id="593" r:id="rId78"/>
    <p:sldId id="596" r:id="rId79"/>
    <p:sldId id="597" r:id="rId80"/>
    <p:sldId id="598" r:id="rId81"/>
    <p:sldId id="601" r:id="rId82"/>
    <p:sldId id="602" r:id="rId83"/>
    <p:sldId id="600" r:id="rId84"/>
    <p:sldId id="607" r:id="rId85"/>
    <p:sldId id="603" r:id="rId86"/>
    <p:sldId id="604" r:id="rId87"/>
    <p:sldId id="605" r:id="rId88"/>
    <p:sldId id="606" r:id="rId89"/>
    <p:sldId id="608" r:id="rId90"/>
    <p:sldId id="609" r:id="rId91"/>
    <p:sldId id="666" r:id="rId92"/>
    <p:sldId id="707" r:id="rId93"/>
    <p:sldId id="708" r:id="rId94"/>
    <p:sldId id="706" r:id="rId95"/>
    <p:sldId id="705" r:id="rId96"/>
    <p:sldId id="635" r:id="rId97"/>
    <p:sldId id="636" r:id="rId98"/>
    <p:sldId id="637" r:id="rId99"/>
    <p:sldId id="638" r:id="rId100"/>
    <p:sldId id="639" r:id="rId101"/>
    <p:sldId id="640" r:id="rId102"/>
    <p:sldId id="641" r:id="rId103"/>
    <p:sldId id="642" r:id="rId104"/>
    <p:sldId id="643" r:id="rId105"/>
    <p:sldId id="671" r:id="rId106"/>
    <p:sldId id="672" r:id="rId107"/>
    <p:sldId id="673" r:id="rId108"/>
    <p:sldId id="674" r:id="rId109"/>
    <p:sldId id="610" r:id="rId110"/>
    <p:sldId id="711" r:id="rId111"/>
    <p:sldId id="712" r:id="rId112"/>
    <p:sldId id="467" r:id="rId113"/>
    <p:sldId id="619" r:id="rId114"/>
    <p:sldId id="620" r:id="rId115"/>
    <p:sldId id="621" r:id="rId116"/>
    <p:sldId id="622" r:id="rId117"/>
    <p:sldId id="623" r:id="rId118"/>
    <p:sldId id="654" r:id="rId119"/>
    <p:sldId id="624" r:id="rId120"/>
    <p:sldId id="625" r:id="rId121"/>
    <p:sldId id="626" r:id="rId122"/>
    <p:sldId id="628" r:id="rId123"/>
    <p:sldId id="627" r:id="rId124"/>
    <p:sldId id="629" r:id="rId125"/>
    <p:sldId id="630" r:id="rId126"/>
    <p:sldId id="669" r:id="rId127"/>
    <p:sldId id="670" r:id="rId128"/>
    <p:sldId id="709" r:id="rId129"/>
    <p:sldId id="710" r:id="rId130"/>
    <p:sldId id="644" r:id="rId131"/>
    <p:sldId id="650" r:id="rId132"/>
    <p:sldId id="651" r:id="rId133"/>
    <p:sldId id="652" r:id="rId134"/>
    <p:sldId id="653" r:id="rId135"/>
    <p:sldId id="649" r:id="rId136"/>
    <p:sldId id="645" r:id="rId137"/>
    <p:sldId id="646" r:id="rId138"/>
    <p:sldId id="647" r:id="rId139"/>
    <p:sldId id="648" r:id="rId140"/>
    <p:sldId id="655" r:id="rId141"/>
    <p:sldId id="714" r:id="rId142"/>
    <p:sldId id="715" r:id="rId143"/>
    <p:sldId id="716" r:id="rId144"/>
    <p:sldId id="717" r:id="rId145"/>
    <p:sldId id="718" r:id="rId146"/>
    <p:sldId id="713" r:id="rId147"/>
    <p:sldId id="657" r:id="rId148"/>
    <p:sldId id="665" r:id="rId149"/>
    <p:sldId id="656" r:id="rId150"/>
    <p:sldId id="658" r:id="rId151"/>
    <p:sldId id="659" r:id="rId152"/>
    <p:sldId id="660" r:id="rId153"/>
    <p:sldId id="661" r:id="rId154"/>
    <p:sldId id="662" r:id="rId155"/>
    <p:sldId id="663" r:id="rId156"/>
    <p:sldId id="664" r:id="rId157"/>
    <p:sldId id="719" r:id="rId158"/>
    <p:sldId id="720" r:id="rId159"/>
    <p:sldId id="721" r:id="rId160"/>
    <p:sldId id="722" r:id="rId161"/>
    <p:sldId id="723" r:id="rId162"/>
    <p:sldId id="667" r:id="rId163"/>
    <p:sldId id="668" r:id="rId164"/>
    <p:sldId id="675" r:id="rId165"/>
    <p:sldId id="676" r:id="rId166"/>
    <p:sldId id="677" r:id="rId167"/>
    <p:sldId id="678" r:id="rId168"/>
    <p:sldId id="679" r:id="rId169"/>
    <p:sldId id="680" r:id="rId170"/>
    <p:sldId id="682" r:id="rId171"/>
    <p:sldId id="683" r:id="rId172"/>
    <p:sldId id="684" r:id="rId173"/>
    <p:sldId id="685" r:id="rId174"/>
    <p:sldId id="686" r:id="rId175"/>
    <p:sldId id="687" r:id="rId176"/>
    <p:sldId id="688" r:id="rId177"/>
    <p:sldId id="689" r:id="rId178"/>
    <p:sldId id="690" r:id="rId179"/>
    <p:sldId id="691" r:id="rId180"/>
    <p:sldId id="692" r:id="rId181"/>
    <p:sldId id="549" r:id="rId182"/>
  </p:sldIdLst>
  <p:sldSz cx="9144000" cy="6858000" type="screen4x3"/>
  <p:notesSz cx="6858000" cy="9144000"/>
  <p:custShowLst>
    <p:custShow name="自定义放映 1" id="0">
      <p:sldLst/>
    </p:custShow>
  </p:custShowLst>
  <p:defaultTextStyle>
    <a:defPPr>
      <a:defRPr lang="zh-CN"/>
    </a:defPPr>
    <a:lvl1pPr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1pPr>
    <a:lvl2pPr marL="457200"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2pPr>
    <a:lvl3pPr marL="914400"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3pPr>
    <a:lvl4pPr marL="1371600"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4pPr>
    <a:lvl5pPr marL="1828800" algn="l" rtl="0" fontAlgn="base">
      <a:spcBef>
        <a:spcPct val="20000"/>
      </a:spcBef>
      <a:spcAft>
        <a:spcPct val="0"/>
      </a:spcAft>
      <a:buFont typeface="Wingdings" pitchFamily="2" charset="2"/>
      <a:buChar char="•"/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黑体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0000FF"/>
    <a:srgbClr val="973095"/>
    <a:srgbClr val="FF00FF"/>
    <a:srgbClr val="FF0000"/>
    <a:srgbClr val="FFFFC8"/>
    <a:srgbClr val="FFFFFF"/>
    <a:srgbClr val="FFFFCC"/>
    <a:srgbClr val="DD93DB"/>
    <a:srgbClr val="E8B6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62" autoAdjust="0"/>
    <p:restoredTop sz="96540" autoAdjust="0"/>
  </p:normalViewPr>
  <p:slideViewPr>
    <p:cSldViewPr>
      <p:cViewPr varScale="1">
        <p:scale>
          <a:sx n="112" d="100"/>
          <a:sy n="112" d="100"/>
        </p:scale>
        <p:origin x="696" y="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16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>
      <p:cViewPr varScale="1">
        <p:scale>
          <a:sx n="57" d="100"/>
          <a:sy n="57" d="100"/>
        </p:scale>
        <p:origin x="-2862" y="-102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38" Type="http://schemas.openxmlformats.org/officeDocument/2006/relationships/slide" Target="slides/slide137.xml"/><Relationship Id="rId154" Type="http://schemas.openxmlformats.org/officeDocument/2006/relationships/slide" Target="slides/slide153.xml"/><Relationship Id="rId159" Type="http://schemas.openxmlformats.org/officeDocument/2006/relationships/slide" Target="slides/slide158.xml"/><Relationship Id="rId175" Type="http://schemas.openxmlformats.org/officeDocument/2006/relationships/slide" Target="slides/slide174.xml"/><Relationship Id="rId170" Type="http://schemas.openxmlformats.org/officeDocument/2006/relationships/slide" Target="slides/slide169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slide" Target="slides/slide127.xml"/><Relationship Id="rId144" Type="http://schemas.openxmlformats.org/officeDocument/2006/relationships/slide" Target="slides/slide143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65" Type="http://schemas.openxmlformats.org/officeDocument/2006/relationships/slide" Target="slides/slide164.xml"/><Relationship Id="rId181" Type="http://schemas.openxmlformats.org/officeDocument/2006/relationships/slide" Target="slides/slide180.xml"/><Relationship Id="rId186" Type="http://schemas.openxmlformats.org/officeDocument/2006/relationships/viewProps" Target="viewProp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134" Type="http://schemas.openxmlformats.org/officeDocument/2006/relationships/slide" Target="slides/slide133.xml"/><Relationship Id="rId139" Type="http://schemas.openxmlformats.org/officeDocument/2006/relationships/slide" Target="slides/slide138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55" Type="http://schemas.openxmlformats.org/officeDocument/2006/relationships/slide" Target="slides/slide154.xml"/><Relationship Id="rId171" Type="http://schemas.openxmlformats.org/officeDocument/2006/relationships/slide" Target="slides/slide170.xml"/><Relationship Id="rId176" Type="http://schemas.openxmlformats.org/officeDocument/2006/relationships/slide" Target="slides/slide175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45" Type="http://schemas.openxmlformats.org/officeDocument/2006/relationships/slide" Target="slides/slide144.xml"/><Relationship Id="rId161" Type="http://schemas.openxmlformats.org/officeDocument/2006/relationships/slide" Target="slides/slide160.xml"/><Relationship Id="rId166" Type="http://schemas.openxmlformats.org/officeDocument/2006/relationships/slide" Target="slides/slide165.xml"/><Relationship Id="rId182" Type="http://schemas.openxmlformats.org/officeDocument/2006/relationships/slide" Target="slides/slide181.xml"/><Relationship Id="rId187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72" Type="http://schemas.openxmlformats.org/officeDocument/2006/relationships/slide" Target="slides/slide171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tableStyles" Target="tableStyle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63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65.png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50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9507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9508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49509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AF705BCB-EA9E-499F-8E31-6376EB7F94D7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0918784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1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56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7173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7174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spcBef>
                <a:spcPct val="0"/>
              </a:spcBef>
              <a:buFontTx/>
              <a:buNone/>
              <a:defRPr sz="1200" smtClean="0">
                <a:ea typeface="宋体" pitchFamily="2" charset="-122"/>
              </a:defRPr>
            </a:lvl1pPr>
          </a:lstStyle>
          <a:p>
            <a:pPr>
              <a:defRPr/>
            </a:pPr>
            <a:fld id="{70310FF6-58FC-49BC-9972-B001C6EEBA8C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884779212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9756405D-7330-431C-8833-89BD67E94DFA}" type="slidenum">
              <a:rPr lang="en-US" altLang="zh-CN"/>
              <a:pPr/>
              <a:t>1</a:t>
            </a:fld>
            <a:endParaRPr lang="en-US" altLang="zh-CN"/>
          </a:p>
        </p:txBody>
      </p:sp>
      <p:sp>
        <p:nvSpPr>
          <p:cNvPr id="2662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6628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</p:spPr>
        <p:txBody>
          <a:bodyPr/>
          <a:lstStyle/>
          <a:p>
            <a:pPr eaLnBrk="1" hangingPunct="1"/>
            <a:endParaRPr lang="zh-CN" altLang="zh-CN" smtClean="0"/>
          </a:p>
        </p:txBody>
      </p:sp>
    </p:spTree>
    <p:extLst>
      <p:ext uri="{BB962C8B-B14F-4D97-AF65-F5344CB8AC3E}">
        <p14:creationId xmlns:p14="http://schemas.microsoft.com/office/powerpoint/2010/main" val="3152103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13"/>
          <p:cNvSpPr>
            <a:spLocks noChangeArrowheads="1"/>
          </p:cNvSpPr>
          <p:nvPr userDrawn="1"/>
        </p:nvSpPr>
        <p:spPr bwMode="auto">
          <a:xfrm>
            <a:off x="685800" y="3657600"/>
            <a:ext cx="7772400" cy="76200"/>
          </a:xfrm>
          <a:prstGeom prst="rect">
            <a:avLst/>
          </a:prstGeom>
          <a:gradFill rotWithShape="1">
            <a:gsLst>
              <a:gs pos="0">
                <a:schemeClr val="bg1"/>
              </a:gs>
              <a:gs pos="50000">
                <a:srgbClr val="973A95">
                  <a:alpha val="50000"/>
                </a:srgbClr>
              </a:gs>
              <a:gs pos="100000">
                <a:schemeClr val="bg1"/>
              </a:gs>
            </a:gsLst>
            <a:lin ang="0" scaled="1"/>
          </a:gradFill>
          <a:ln w="25400" algn="ctr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>
              <a:defRPr/>
            </a:pPr>
            <a:endParaRPr lang="zh-CN" altLang="en-US"/>
          </a:p>
        </p:txBody>
      </p:sp>
      <p:pic>
        <p:nvPicPr>
          <p:cNvPr id="6" name="Picture 14" descr="cover-4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1752600"/>
            <a:ext cx="9158288" cy="3517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155" name="Rectangle 11"/>
          <p:cNvSpPr>
            <a:spLocks noGrp="1" noChangeArrowheads="1"/>
          </p:cNvSpPr>
          <p:nvPr>
            <p:ph type="ctrTitle" hasCustomPrompt="1"/>
          </p:nvPr>
        </p:nvSpPr>
        <p:spPr>
          <a:xfrm>
            <a:off x="685800" y="2438400"/>
            <a:ext cx="7772400" cy="1470025"/>
          </a:xfrm>
        </p:spPr>
        <p:txBody>
          <a:bodyPr/>
          <a:lstStyle>
            <a:lvl1pPr>
              <a:defRPr sz="6000" b="1">
                <a:solidFill>
                  <a:schemeClr val="tx1"/>
                </a:solidFill>
                <a:effectLst/>
                <a:latin typeface="华文彩云" pitchFamily="2" charset="-122"/>
                <a:ea typeface="华文彩云" pitchFamily="2" charset="-122"/>
              </a:defRPr>
            </a:lvl1pPr>
          </a:lstStyle>
          <a:p>
            <a:r>
              <a:rPr lang="zh-CN" altLang="en-US" dirty="0" smtClean="0"/>
              <a:t>编辑</a:t>
            </a:r>
            <a:r>
              <a:rPr lang="zh-CN" altLang="en-US" dirty="0"/>
              <a:t>母版标题样式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685800"/>
          </a:xfrm>
        </p:spPr>
        <p:txBody>
          <a:bodyPr/>
          <a:lstStyle>
            <a:lvl1pPr>
              <a:defRPr b="1">
                <a:latin typeface="隶书" pitchFamily="49" charset="-122"/>
                <a:ea typeface="隶书" pitchFamily="49" charset="-122"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990600" y="1209675"/>
            <a:ext cx="7696200" cy="4953000"/>
          </a:xfrm>
        </p:spPr>
        <p:txBody>
          <a:bodyPr/>
          <a:lstStyle>
            <a:lvl1pPr marL="444500" indent="-444500">
              <a:buSzPct val="90000"/>
              <a:buFont typeface="Wingdings 2" pitchFamily="18" charset="2"/>
              <a:buChar char=""/>
              <a:defRPr sz="3600" b="1">
                <a:effectLst/>
                <a:latin typeface="宋体" pitchFamily="2" charset="-122"/>
                <a:ea typeface="宋体" pitchFamily="2" charset="-122"/>
              </a:defRPr>
            </a:lvl1pPr>
            <a:lvl2pPr marL="901700" indent="-444500">
              <a:spcBef>
                <a:spcPts val="1920"/>
              </a:spcBef>
              <a:buSzPct val="90000"/>
              <a:buFont typeface="Wingdings" pitchFamily="2" charset="2"/>
              <a:buChar char=""/>
              <a:defRPr sz="3200" b="1">
                <a:effectLst/>
                <a:latin typeface="楷体" pitchFamily="49" charset="-122"/>
                <a:ea typeface="楷体" pitchFamily="49" charset="-122"/>
              </a:defRPr>
            </a:lvl2pPr>
            <a:lvl3pPr marL="1346200" indent="-431800">
              <a:spcBef>
                <a:spcPts val="1300"/>
              </a:spcBef>
              <a:buFont typeface="Wingdings" pitchFamily="2" charset="2"/>
              <a:buChar char="ü"/>
              <a:defRPr sz="2800" b="1">
                <a:effectLst/>
                <a:latin typeface="楷体" pitchFamily="49" charset="-122"/>
                <a:ea typeface="楷体" pitchFamily="49" charset="-122"/>
              </a:defRPr>
            </a:lvl3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4842908-0997-4FC9-A477-5DCEC6F513AE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677025" y="5181600"/>
            <a:ext cx="2466975" cy="1543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标题和表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28600" y="228600"/>
            <a:ext cx="8763000" cy="685800"/>
          </a:xfrm>
        </p:spPr>
        <p:txBody>
          <a:bodyPr/>
          <a:lstStyle/>
          <a:p>
            <a:r>
              <a:rPr lang="zh-CN" altLang="en-US" dirty="0" smtClean="0"/>
              <a:t>单击此处编辑母版标题样式</a:t>
            </a:r>
            <a:endParaRPr lang="zh-CN" altLang="en-US" dirty="0"/>
          </a:p>
        </p:txBody>
      </p:sp>
      <p:sp>
        <p:nvSpPr>
          <p:cNvPr id="3" name="表格占位符 2"/>
          <p:cNvSpPr>
            <a:spLocks noGrp="1"/>
          </p:cNvSpPr>
          <p:nvPr>
            <p:ph type="tbl" idx="1"/>
          </p:nvPr>
        </p:nvSpPr>
        <p:spPr>
          <a:xfrm>
            <a:off x="2209800" y="1066800"/>
            <a:ext cx="6705600" cy="5181600"/>
          </a:xfrm>
        </p:spPr>
        <p:txBody>
          <a:bodyPr/>
          <a:lstStyle/>
          <a:p>
            <a:pPr lvl="0"/>
            <a:endParaRPr lang="zh-CN" altLang="en-US" noProof="0" smtClean="0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40EA95-C952-417A-A018-1AA66D8BC13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76200" y="6457950"/>
            <a:ext cx="990600" cy="400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>
              <a:spcBef>
                <a:spcPct val="0"/>
              </a:spcBef>
              <a:buFontTx/>
              <a:buNone/>
              <a:defRPr sz="1400" smtClean="0">
                <a:ea typeface="宋体" pitchFamily="2" charset="-122"/>
              </a:defRPr>
            </a:lvl1pPr>
          </a:lstStyle>
          <a:p>
            <a:pPr>
              <a:defRPr/>
            </a:pPr>
            <a:fld id="{2A2ED32F-AC5F-4A00-ACA9-6992F4A10A89}" type="slidenum">
              <a:rPr lang="en-US" altLang="zh-CN" smtClean="0"/>
              <a:pPr>
                <a:defRPr/>
              </a:pPr>
              <a:t>‹#›</a:t>
            </a:fld>
            <a:endParaRPr lang="en-US" altLang="zh-CN"/>
          </a:p>
        </p:txBody>
      </p:sp>
      <p:sp>
        <p:nvSpPr>
          <p:cNvPr id="1030" name="Rectangle 8"/>
          <p:cNvSpPr>
            <a:spLocks noGrp="1" noChangeArrowheads="1"/>
          </p:cNvSpPr>
          <p:nvPr>
            <p:ph type="title"/>
          </p:nvPr>
        </p:nvSpPr>
        <p:spPr bwMode="auto">
          <a:xfrm>
            <a:off x="76200" y="228600"/>
            <a:ext cx="8991600" cy="685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447800"/>
            <a:ext cx="7924800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zh-CN" dirty="0" smtClean="0"/>
              <a:t>Title</a:t>
            </a:r>
            <a:r>
              <a:rPr lang="zh-CN" altLang="en-US" dirty="0" smtClean="0"/>
              <a:t>速度发动司法</a:t>
            </a:r>
          </a:p>
          <a:p>
            <a:pPr lvl="1"/>
            <a:r>
              <a:rPr lang="en-US" altLang="zh-CN" dirty="0" smtClean="0"/>
              <a:t>Title</a:t>
            </a:r>
            <a:r>
              <a:rPr lang="zh-CN" altLang="en-US" dirty="0" smtClean="0"/>
              <a:t>额外</a:t>
            </a:r>
          </a:p>
          <a:p>
            <a:pPr lvl="2"/>
            <a:r>
              <a:rPr lang="en-US" altLang="zh-CN" dirty="0" smtClean="0"/>
              <a:t>Title</a:t>
            </a:r>
            <a:r>
              <a:rPr lang="zh-CN" altLang="en-US" dirty="0" smtClean="0"/>
              <a:t>阿嫂发</a:t>
            </a:r>
          </a:p>
          <a:p>
            <a:pPr lvl="3"/>
            <a:r>
              <a:rPr lang="en-US" altLang="zh-CN" dirty="0" smtClean="0"/>
              <a:t>Title</a:t>
            </a:r>
            <a:r>
              <a:rPr lang="zh-CN" altLang="en-US" dirty="0" smtClean="0"/>
              <a:t>动</a:t>
            </a:r>
          </a:p>
          <a:p>
            <a:pPr lvl="4"/>
            <a:r>
              <a:rPr lang="en-US" altLang="zh-CN" dirty="0" smtClean="0"/>
              <a:t>Title</a:t>
            </a:r>
            <a:r>
              <a:rPr lang="zh-CN" altLang="en-US" dirty="0" smtClean="0"/>
              <a:t>司法</a:t>
            </a:r>
          </a:p>
        </p:txBody>
      </p:sp>
      <p:sp>
        <p:nvSpPr>
          <p:cNvPr id="6" name="矩形 5"/>
          <p:cNvSpPr/>
          <p:nvPr/>
        </p:nvSpPr>
        <p:spPr bwMode="auto">
          <a:xfrm>
            <a:off x="967800" y="1030800"/>
            <a:ext cx="8100000" cy="36000"/>
          </a:xfrm>
          <a:prstGeom prst="rect">
            <a:avLst/>
          </a:prstGeom>
          <a:solidFill>
            <a:srgbClr val="973095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pic>
        <p:nvPicPr>
          <p:cNvPr id="9" name="图片 8" descr="3333560_13180824013hyz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696200" y="6096000"/>
            <a:ext cx="1167060" cy="61638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6677025" y="5181600"/>
            <a:ext cx="2466975" cy="154305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sldNum="0" hd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1"/>
          </a:solidFill>
          <a:latin typeface="隶书" pitchFamily="49" charset="-122"/>
          <a:ea typeface="隶书" pitchFamily="49" charset="-122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3200">
          <a:solidFill>
            <a:schemeClr val="bg1"/>
          </a:solidFill>
          <a:latin typeface="Tahoma" pitchFamily="34" charset="0"/>
          <a:ea typeface="黑体" pitchFamily="49" charset="-122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"/>
        <a:defRPr sz="3600" b="1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宋体" pitchFamily="2" charset="-122"/>
          <a:ea typeface="宋体" pitchFamily="2" charset="-122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"/>
        <a:defRPr sz="32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楷体" pitchFamily="49" charset="-122"/>
          <a:ea typeface="楷体" pitchFamily="49" charset="-122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"/>
        <a:defRPr sz="28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楷体" pitchFamily="49" charset="-122"/>
          <a:ea typeface="楷体" pitchFamily="49" charset="-122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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Font typeface="Wingdings" pitchFamily="2" charset="2"/>
        <a:buChar char=""/>
        <a:defRPr sz="1600">
          <a:solidFill>
            <a:schemeClr val="tx1"/>
          </a:solidFill>
          <a:effectLst>
            <a:outerShdw blurRad="38100" dist="38100" dir="2700000" algn="tl">
              <a:srgbClr val="C0C0C0"/>
            </a:outerShdw>
          </a:effectLst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2.png"/></Relationships>
</file>

<file path=ppt/slides/_rels/slide1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2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4" Type="http://schemas.openxmlformats.org/officeDocument/2006/relationships/image" Target="../media/image65.png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gi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2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4.jpeg"/><Relationship Id="rId1" Type="http://schemas.openxmlformats.org/officeDocument/2006/relationships/slideLayout" Target="../slideLayouts/slideLayout2.xml"/></Relationships>
</file>

<file path=ppt/slides/_rels/slide16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image" Target="../media/image7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7.jpe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jpeg"/><Relationship Id="rId2" Type="http://schemas.openxmlformats.org/officeDocument/2006/relationships/image" Target="../media/image78.jpeg"/><Relationship Id="rId1" Type="http://schemas.openxmlformats.org/officeDocument/2006/relationships/slideLayout" Target="../slideLayouts/slideLayout2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eg"/><Relationship Id="rId7" Type="http://schemas.openxmlformats.org/officeDocument/2006/relationships/image" Target="../media/image85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jpeg"/><Relationship Id="rId5" Type="http://schemas.openxmlformats.org/officeDocument/2006/relationships/image" Target="../media/image83.jpeg"/><Relationship Id="rId4" Type="http://schemas.openxmlformats.org/officeDocument/2006/relationships/image" Target="../media/image82.jpeg"/></Relationships>
</file>

<file path=ppt/slides/_rels/slide1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slideLayout" Target="../slideLayouts/slideLayout2.xml"/></Relationships>
</file>

<file path=ppt/slides/_rels/slide1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jpeg"/><Relationship Id="rId1" Type="http://schemas.openxmlformats.org/officeDocument/2006/relationships/slideLayout" Target="../slideLayouts/slideLayout2.xml"/></Relationships>
</file>

<file path=ppt/slides/_rels/slide1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jpeg"/><Relationship Id="rId3" Type="http://schemas.openxmlformats.org/officeDocument/2006/relationships/image" Target="../media/image19.jpeg"/><Relationship Id="rId7" Type="http://schemas.openxmlformats.org/officeDocument/2006/relationships/image" Target="../media/image23.jpe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openxmlformats.org/officeDocument/2006/relationships/image" Target="../media/image21.jpeg"/><Relationship Id="rId4" Type="http://schemas.openxmlformats.org/officeDocument/2006/relationships/image" Target="../media/image20.jpeg"/><Relationship Id="rId9" Type="http://schemas.openxmlformats.org/officeDocument/2006/relationships/image" Target="../media/image25.jpe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gif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1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9.jpeg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jpeg"/><Relationship Id="rId5" Type="http://schemas.openxmlformats.org/officeDocument/2006/relationships/image" Target="../media/image53.jpeg"/><Relationship Id="rId4" Type="http://schemas.openxmlformats.org/officeDocument/2006/relationships/image" Target="../media/image52.jpeg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e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eg"/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jpeg"/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第</a:t>
            </a:r>
            <a:r>
              <a:rPr lang="en-US" altLang="zh-CN" dirty="0" smtClean="0"/>
              <a:t>3</a:t>
            </a:r>
            <a:r>
              <a:rPr lang="zh-CN" altLang="en-US" dirty="0" smtClean="0"/>
              <a:t>章 </a:t>
            </a:r>
            <a:r>
              <a:rPr lang="en-US" altLang="zh-CN" dirty="0" smtClean="0"/>
              <a:t>Java</a:t>
            </a:r>
            <a:r>
              <a:rPr lang="zh-CN" altLang="en-US" dirty="0" smtClean="0"/>
              <a:t>面向</a:t>
            </a:r>
            <a:r>
              <a:rPr lang="en-US" altLang="zh-CN" dirty="0" smtClean="0"/>
              <a:t/>
            </a:r>
            <a:br>
              <a:rPr lang="en-US" altLang="zh-CN" dirty="0" smtClean="0"/>
            </a:br>
            <a:r>
              <a:rPr lang="zh-CN" altLang="en-US" dirty="0" smtClean="0"/>
              <a:t>对象编程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775545" y="1143000"/>
            <a:ext cx="7758855" cy="10402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封装的优点：内部实现的变化不会影响外部行为</a:t>
            </a:r>
            <a:endParaRPr lang="en-US" altLang="zh-CN" sz="2800" b="1" dirty="0" smtClean="0">
              <a:latin typeface="宋体" pitchFamily="2" charset="-122"/>
              <a:ea typeface="宋体" pitchFamily="2" charset="-122"/>
            </a:endParaRPr>
          </a:p>
          <a:p>
            <a:pPr>
              <a:buNone/>
            </a:pPr>
            <a:r>
              <a:rPr lang="zh-CN" altLang="en-US" sz="2800" b="1" dirty="0" smtClean="0">
                <a:latin typeface="宋体" pitchFamily="2" charset="-122"/>
                <a:ea typeface="宋体" pitchFamily="2" charset="-122"/>
              </a:rPr>
              <a:t>例如：电视机的使用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76200" y="2133600"/>
            <a:ext cx="7558803" cy="4610100"/>
            <a:chOff x="76200" y="2133600"/>
            <a:chExt cx="7558803" cy="4610100"/>
          </a:xfrm>
        </p:grpSpPr>
        <p:pic>
          <p:nvPicPr>
            <p:cNvPr id="8" name="图片 7" descr="无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2286000"/>
              <a:ext cx="2979248" cy="1981200"/>
            </a:xfrm>
            <a:prstGeom prst="rect">
              <a:avLst/>
            </a:prstGeom>
          </p:spPr>
        </p:pic>
        <p:pic>
          <p:nvPicPr>
            <p:cNvPr id="7" name="图片 6" descr="无标题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2133600"/>
              <a:ext cx="2198793" cy="2133600"/>
            </a:xfrm>
            <a:prstGeom prst="rect">
              <a:avLst/>
            </a:prstGeom>
          </p:spPr>
        </p:pic>
        <p:pic>
          <p:nvPicPr>
            <p:cNvPr id="9" name="图片 8" descr="无标题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600" y="2286000"/>
              <a:ext cx="2453403" cy="1981200"/>
            </a:xfrm>
            <a:prstGeom prst="rect">
              <a:avLst/>
            </a:prstGeom>
          </p:spPr>
        </p:pic>
        <p:pic>
          <p:nvPicPr>
            <p:cNvPr id="10" name="图片 9" descr="无标题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400" y="4343400"/>
              <a:ext cx="3086100" cy="2400300"/>
            </a:xfrm>
            <a:prstGeom prst="rect">
              <a:avLst/>
            </a:prstGeom>
          </p:spPr>
        </p:pic>
        <p:pic>
          <p:nvPicPr>
            <p:cNvPr id="12" name="图片 11" descr="无标题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8600" y="4343991"/>
              <a:ext cx="3352800" cy="2361609"/>
            </a:xfrm>
            <a:prstGeom prst="rect">
              <a:avLst/>
            </a:prstGeom>
          </p:spPr>
        </p:pic>
      </p:grpSp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58100" y="2209800"/>
            <a:ext cx="1409700" cy="429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函数调用时的栈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100</a:t>
            </a:fld>
            <a:endParaRPr lang="en-US" altLang="zh-CN" dirty="0"/>
          </a:p>
        </p:txBody>
      </p:sp>
      <p:sp>
        <p:nvSpPr>
          <p:cNvPr id="7" name="Rectangle 5"/>
          <p:cNvSpPr>
            <a:spLocks noChangeArrowheads="1"/>
          </p:cNvSpPr>
          <p:nvPr/>
        </p:nvSpPr>
        <p:spPr bwMode="auto">
          <a:xfrm>
            <a:off x="973137" y="854075"/>
            <a:ext cx="7866063" cy="4462760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int  Times2(int  value);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void main ( )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int  number;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请输入一个整数：</a:t>
            </a:r>
            <a:r>
              <a:rPr kumimoji="1" lang="zh-CN" altLang="en-US" sz="2000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);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scanf(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&amp;number);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该数的两倍是：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sz="2000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</a:t>
            </a:r>
            <a:r>
              <a:rPr kumimoji="1" lang="en-US" altLang="zh-CN" sz="2000" b="1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Times2(number)</a:t>
            </a: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);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int  Times2(int  value)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return(2 * value);</a:t>
            </a:r>
          </a:p>
          <a:p>
            <a:pPr eaLnBrk="1" hangingPunct="1">
              <a:buNone/>
            </a:pPr>
            <a:r>
              <a:rPr kumimoji="1" lang="en-US" altLang="zh-CN" sz="2000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</p:txBody>
      </p:sp>
      <p:sp>
        <p:nvSpPr>
          <p:cNvPr id="9" name="Line 6"/>
          <p:cNvSpPr>
            <a:spLocks noChangeShapeType="1"/>
          </p:cNvSpPr>
          <p:nvPr/>
        </p:nvSpPr>
        <p:spPr bwMode="auto">
          <a:xfrm>
            <a:off x="566737" y="2892425"/>
            <a:ext cx="1408113" cy="0"/>
          </a:xfrm>
          <a:prstGeom prst="line">
            <a:avLst/>
          </a:prstGeom>
          <a:noFill/>
          <a:ln w="38100">
            <a:solidFill>
              <a:srgbClr val="2B166E"/>
            </a:solidFill>
            <a:round/>
            <a:headEnd/>
            <a:tailEnd type="triangle" w="lg" len="lg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grpSp>
        <p:nvGrpSpPr>
          <p:cNvPr id="10" name="Group 7"/>
          <p:cNvGrpSpPr>
            <a:grpSpLocks/>
          </p:cNvGrpSpPr>
          <p:nvPr/>
        </p:nvGrpSpPr>
        <p:grpSpPr bwMode="auto">
          <a:xfrm>
            <a:off x="1352550" y="4554538"/>
            <a:ext cx="3292475" cy="2112962"/>
            <a:chOff x="605" y="2610"/>
            <a:chExt cx="2074" cy="1331"/>
          </a:xfrm>
        </p:grpSpPr>
        <p:sp>
          <p:nvSpPr>
            <p:cNvPr id="11" name="Rectangle 8"/>
            <p:cNvSpPr>
              <a:spLocks noChangeArrowheads="1"/>
            </p:cNvSpPr>
            <p:nvPr/>
          </p:nvSpPr>
          <p:spPr bwMode="auto">
            <a:xfrm>
              <a:off x="713" y="2953"/>
              <a:ext cx="1966" cy="988"/>
            </a:xfrm>
            <a:prstGeom prst="rect">
              <a:avLst/>
            </a:prstGeom>
            <a:noFill/>
            <a:ln w="38100">
              <a:solidFill>
                <a:srgbClr val="0000FF"/>
              </a:solidFill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2" name="Rectangle 9"/>
            <p:cNvSpPr>
              <a:spLocks noChangeArrowheads="1"/>
            </p:cNvSpPr>
            <p:nvPr/>
          </p:nvSpPr>
          <p:spPr bwMode="auto">
            <a:xfrm>
              <a:off x="605" y="2610"/>
              <a:ext cx="719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rgbClr val="0000FF"/>
                  </a:solidFill>
                  <a:ea typeface="宋体" charset="-122"/>
                </a:rPr>
                <a:t>main</a:t>
              </a:r>
            </a:p>
          </p:txBody>
        </p:sp>
        <p:sp>
          <p:nvSpPr>
            <p:cNvPr id="13" name="Rectangle 10"/>
            <p:cNvSpPr>
              <a:spLocks noChangeArrowheads="1"/>
            </p:cNvSpPr>
            <p:nvPr/>
          </p:nvSpPr>
          <p:spPr bwMode="auto">
            <a:xfrm>
              <a:off x="940" y="3002"/>
              <a:ext cx="1063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rgbClr val="2B166E"/>
                  </a:solidFill>
                  <a:ea typeface="宋体" charset="-122"/>
                </a:rPr>
                <a:t>number</a:t>
              </a:r>
            </a:p>
          </p:txBody>
        </p:sp>
        <p:sp>
          <p:nvSpPr>
            <p:cNvPr id="14" name="Rectangle 11"/>
            <p:cNvSpPr>
              <a:spLocks noChangeArrowheads="1"/>
            </p:cNvSpPr>
            <p:nvPr/>
          </p:nvSpPr>
          <p:spPr bwMode="auto">
            <a:xfrm>
              <a:off x="1024" y="3367"/>
              <a:ext cx="646" cy="364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anchor="ctr" anchorCtr="1"/>
            <a:lstStyle/>
            <a:p>
              <a:pPr eaLnBrk="1" hangingPunct="1">
                <a:spcBef>
                  <a:spcPct val="20000"/>
                </a:spcBef>
                <a:buClr>
                  <a:schemeClr val="tx1"/>
                </a:buClr>
                <a:buFont typeface="Wingdings" pitchFamily="2" charset="2"/>
                <a:buNone/>
              </a:pPr>
              <a:endParaRPr lang="en-US" altLang="zh-CN" sz="3200" b="1">
                <a:solidFill>
                  <a:srgbClr val="2B166E"/>
                </a:solidFill>
                <a:ea typeface="宋体" charset="-122"/>
              </a:endParaRPr>
            </a:p>
          </p:txBody>
        </p:sp>
        <p:sp>
          <p:nvSpPr>
            <p:cNvPr id="15" name="Line 12"/>
            <p:cNvSpPr>
              <a:spLocks noChangeShapeType="1"/>
            </p:cNvSpPr>
            <p:nvPr/>
          </p:nvSpPr>
          <p:spPr bwMode="auto">
            <a:xfrm>
              <a:off x="1024" y="3367"/>
              <a:ext cx="646" cy="0"/>
            </a:xfrm>
            <a:prstGeom prst="line">
              <a:avLst/>
            </a:prstGeom>
            <a:noFill/>
            <a:ln w="28575" cap="sq">
              <a:solidFill>
                <a:srgbClr val="2B166E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6" name="Line 13"/>
            <p:cNvSpPr>
              <a:spLocks noChangeShapeType="1"/>
            </p:cNvSpPr>
            <p:nvPr/>
          </p:nvSpPr>
          <p:spPr bwMode="auto">
            <a:xfrm>
              <a:off x="1024" y="3731"/>
              <a:ext cx="646" cy="0"/>
            </a:xfrm>
            <a:prstGeom prst="line">
              <a:avLst/>
            </a:prstGeom>
            <a:noFill/>
            <a:ln w="28575" cap="sq">
              <a:solidFill>
                <a:srgbClr val="2B166E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7" name="Line 14"/>
            <p:cNvSpPr>
              <a:spLocks noChangeShapeType="1"/>
            </p:cNvSpPr>
            <p:nvPr/>
          </p:nvSpPr>
          <p:spPr bwMode="auto">
            <a:xfrm>
              <a:off x="1024" y="3367"/>
              <a:ext cx="0" cy="364"/>
            </a:xfrm>
            <a:prstGeom prst="line">
              <a:avLst/>
            </a:prstGeom>
            <a:noFill/>
            <a:ln w="28575" cap="sq">
              <a:solidFill>
                <a:srgbClr val="2B166E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  <p:sp>
          <p:nvSpPr>
            <p:cNvPr id="18" name="Line 15"/>
            <p:cNvSpPr>
              <a:spLocks noChangeShapeType="1"/>
            </p:cNvSpPr>
            <p:nvPr/>
          </p:nvSpPr>
          <p:spPr bwMode="auto">
            <a:xfrm>
              <a:off x="1670" y="3367"/>
              <a:ext cx="0" cy="364"/>
            </a:xfrm>
            <a:prstGeom prst="line">
              <a:avLst/>
            </a:prstGeom>
            <a:noFill/>
            <a:ln w="28575" cap="sq">
              <a:solidFill>
                <a:srgbClr val="2B166E"/>
              </a:solidFill>
              <a:round/>
              <a:headEnd/>
              <a:tailEnd/>
            </a:ln>
          </p:spPr>
          <p:txBody>
            <a:bodyPr wrap="none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19" name="Text Box 16"/>
          <p:cNvSpPr txBox="1">
            <a:spLocks noChangeArrowheads="1"/>
          </p:cNvSpPr>
          <p:nvPr/>
        </p:nvSpPr>
        <p:spPr bwMode="auto">
          <a:xfrm>
            <a:off x="2344737" y="5746750"/>
            <a:ext cx="412292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200" b="1">
                <a:solidFill>
                  <a:srgbClr val="2B166E"/>
                </a:solidFill>
                <a:ea typeface="宋体" charset="-122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9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函数调用时的栈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101</a:t>
            </a:fld>
            <a:endParaRPr lang="en-US" altLang="zh-CN" dirty="0"/>
          </a:p>
        </p:txBody>
      </p:sp>
      <p:sp>
        <p:nvSpPr>
          <p:cNvPr id="20" name="Rectangle 13"/>
          <p:cNvSpPr>
            <a:spLocks noChangeArrowheads="1"/>
          </p:cNvSpPr>
          <p:nvPr/>
        </p:nvSpPr>
        <p:spPr bwMode="auto">
          <a:xfrm>
            <a:off x="581025" y="823913"/>
            <a:ext cx="7866063" cy="3544887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int  Times2(int  value);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void main ( )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int  number; 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请输入一个整数：</a:t>
            </a:r>
            <a:r>
              <a:rPr kumimoji="1" lang="zh-CN" altLang="en-US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scanf(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&amp;number);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printf(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“</a:t>
            </a:r>
            <a:r>
              <a:rPr kumimoji="1" lang="zh-CN" altLang="en-US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该数的两倍是：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%d</a:t>
            </a:r>
            <a:r>
              <a:rPr kumimoji="1" lang="en-US" altLang="zh-CN" b="1">
                <a:solidFill>
                  <a:srgbClr val="2B166E"/>
                </a:solidFill>
                <a:ea typeface="黑体" pitchFamily="49" charset="-122"/>
              </a:rPr>
              <a:t>”</a:t>
            </a: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,  Times2(number));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int  Times2(int  value)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{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        return(2 * value);</a:t>
            </a:r>
            <a:b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</a:br>
            <a:r>
              <a:rPr kumimoji="1" lang="en-US" altLang="zh-CN" b="1">
                <a:solidFill>
                  <a:srgbClr val="2B166E"/>
                </a:solidFill>
                <a:latin typeface="黑体" pitchFamily="49" charset="-122"/>
                <a:ea typeface="黑体" pitchFamily="49" charset="-122"/>
              </a:rPr>
              <a:t>}</a:t>
            </a:r>
          </a:p>
        </p:txBody>
      </p:sp>
      <p:sp>
        <p:nvSpPr>
          <p:cNvPr id="21" name="Line 14"/>
          <p:cNvSpPr>
            <a:spLocks noChangeShapeType="1"/>
          </p:cNvSpPr>
          <p:nvPr/>
        </p:nvSpPr>
        <p:spPr bwMode="auto">
          <a:xfrm>
            <a:off x="174625" y="2697163"/>
            <a:ext cx="1408113" cy="0"/>
          </a:xfrm>
          <a:prstGeom prst="line">
            <a:avLst/>
          </a:prstGeom>
          <a:noFill/>
          <a:ln w="38100">
            <a:solidFill>
              <a:srgbClr val="2B166E"/>
            </a:solidFill>
            <a:round/>
            <a:headEnd/>
            <a:tailEnd type="triangle" w="med" len="med"/>
          </a:ln>
        </p:spPr>
        <p:txBody>
          <a:bodyPr>
            <a:spAutoFit/>
          </a:bodyPr>
          <a:lstStyle/>
          <a:p>
            <a:endParaRPr lang="zh-CN" altLang="en-US"/>
          </a:p>
        </p:txBody>
      </p:sp>
      <p:sp>
        <p:nvSpPr>
          <p:cNvPr id="22" name="Rectangle 15"/>
          <p:cNvSpPr>
            <a:spLocks noChangeArrowheads="1"/>
          </p:cNvSpPr>
          <p:nvPr/>
        </p:nvSpPr>
        <p:spPr bwMode="auto">
          <a:xfrm>
            <a:off x="1131888" y="4687888"/>
            <a:ext cx="3121025" cy="1568450"/>
          </a:xfrm>
          <a:prstGeom prst="rect">
            <a:avLst/>
          </a:prstGeom>
          <a:noFill/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23" name="Rectangle 16"/>
          <p:cNvSpPr>
            <a:spLocks noChangeArrowheads="1"/>
          </p:cNvSpPr>
          <p:nvPr/>
        </p:nvSpPr>
        <p:spPr bwMode="auto">
          <a:xfrm>
            <a:off x="960438" y="4143375"/>
            <a:ext cx="1141659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main</a:t>
            </a:r>
          </a:p>
        </p:txBody>
      </p:sp>
      <p:sp>
        <p:nvSpPr>
          <p:cNvPr id="24" name="Rectangle 17"/>
          <p:cNvSpPr>
            <a:spLocks noChangeArrowheads="1"/>
          </p:cNvSpPr>
          <p:nvPr/>
        </p:nvSpPr>
        <p:spPr bwMode="auto">
          <a:xfrm>
            <a:off x="1492250" y="4765675"/>
            <a:ext cx="1688283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number</a:t>
            </a:r>
          </a:p>
        </p:txBody>
      </p:sp>
      <p:sp>
        <p:nvSpPr>
          <p:cNvPr id="25" name="Rectangle 18"/>
          <p:cNvSpPr>
            <a:spLocks noChangeArrowheads="1"/>
          </p:cNvSpPr>
          <p:nvPr/>
        </p:nvSpPr>
        <p:spPr bwMode="auto">
          <a:xfrm>
            <a:off x="1625600" y="5345113"/>
            <a:ext cx="102552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r>
              <a:rPr lang="en-US" altLang="zh-CN" sz="3200" b="1">
                <a:solidFill>
                  <a:srgbClr val="2B166E"/>
                </a:solidFill>
                <a:ea typeface="宋体" charset="-122"/>
              </a:rPr>
              <a:t>3</a:t>
            </a:r>
          </a:p>
        </p:txBody>
      </p:sp>
      <p:sp>
        <p:nvSpPr>
          <p:cNvPr id="26" name="Line 19"/>
          <p:cNvSpPr>
            <a:spLocks noChangeShapeType="1"/>
          </p:cNvSpPr>
          <p:nvPr/>
        </p:nvSpPr>
        <p:spPr bwMode="auto">
          <a:xfrm>
            <a:off x="1625600" y="534511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7" name="Line 20"/>
          <p:cNvSpPr>
            <a:spLocks noChangeShapeType="1"/>
          </p:cNvSpPr>
          <p:nvPr/>
        </p:nvSpPr>
        <p:spPr bwMode="auto">
          <a:xfrm>
            <a:off x="1625600" y="592296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8" name="Line 21"/>
          <p:cNvSpPr>
            <a:spLocks noChangeShapeType="1"/>
          </p:cNvSpPr>
          <p:nvPr/>
        </p:nvSpPr>
        <p:spPr bwMode="auto">
          <a:xfrm>
            <a:off x="1625600" y="53451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29" name="Line 22"/>
          <p:cNvSpPr>
            <a:spLocks noChangeShapeType="1"/>
          </p:cNvSpPr>
          <p:nvPr/>
        </p:nvSpPr>
        <p:spPr bwMode="auto">
          <a:xfrm>
            <a:off x="2651125" y="53451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0" name="Rectangle 23"/>
          <p:cNvSpPr>
            <a:spLocks noChangeArrowheads="1"/>
          </p:cNvSpPr>
          <p:nvPr/>
        </p:nvSpPr>
        <p:spPr bwMode="auto">
          <a:xfrm>
            <a:off x="3613150" y="5048250"/>
            <a:ext cx="3121025" cy="1568450"/>
          </a:xfrm>
          <a:prstGeom prst="rect">
            <a:avLst/>
          </a:prstGeom>
          <a:solidFill>
            <a:schemeClr val="bg1"/>
          </a:solidFill>
          <a:ln w="38100">
            <a:solidFill>
              <a:srgbClr val="0000FF"/>
            </a:solidFill>
            <a:miter lim="800000"/>
            <a:headEnd/>
            <a:tailEnd/>
          </a:ln>
        </p:spPr>
        <p:txBody>
          <a:bodyPr wrap="none" anchor="ctr">
            <a:spAutoFit/>
          </a:bodyPr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31" name="Rectangle 24"/>
          <p:cNvSpPr>
            <a:spLocks noChangeArrowheads="1"/>
          </p:cNvSpPr>
          <p:nvPr/>
        </p:nvSpPr>
        <p:spPr bwMode="auto">
          <a:xfrm>
            <a:off x="3441700" y="4498975"/>
            <a:ext cx="1589474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Times2</a:t>
            </a:r>
          </a:p>
        </p:txBody>
      </p:sp>
      <p:sp>
        <p:nvSpPr>
          <p:cNvPr id="32" name="Rectangle 25"/>
          <p:cNvSpPr>
            <a:spLocks noChangeArrowheads="1"/>
          </p:cNvSpPr>
          <p:nvPr/>
        </p:nvSpPr>
        <p:spPr bwMode="auto">
          <a:xfrm>
            <a:off x="3973513" y="5121275"/>
            <a:ext cx="1231427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2B166E"/>
                </a:solidFill>
                <a:ea typeface="宋体" charset="-122"/>
              </a:rPr>
              <a:t>value</a:t>
            </a:r>
          </a:p>
        </p:txBody>
      </p:sp>
      <p:sp>
        <p:nvSpPr>
          <p:cNvPr id="33" name="Rectangle 26"/>
          <p:cNvSpPr>
            <a:spLocks noChangeArrowheads="1"/>
          </p:cNvSpPr>
          <p:nvPr/>
        </p:nvSpPr>
        <p:spPr bwMode="auto">
          <a:xfrm>
            <a:off x="4106863" y="5700713"/>
            <a:ext cx="1025525" cy="5778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ctr" anchorCtr="1"/>
          <a:lstStyle/>
          <a:p>
            <a:pPr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None/>
            </a:pPr>
            <a:endParaRPr lang="zh-CN" altLang="en-US" sz="2800">
              <a:solidFill>
                <a:srgbClr val="FFFFFF"/>
              </a:solidFill>
              <a:latin typeface="Verdana" pitchFamily="34" charset="0"/>
              <a:ea typeface="宋体" charset="-122"/>
            </a:endParaRPr>
          </a:p>
        </p:txBody>
      </p:sp>
      <p:sp>
        <p:nvSpPr>
          <p:cNvPr id="34" name="Line 27"/>
          <p:cNvSpPr>
            <a:spLocks noChangeShapeType="1"/>
          </p:cNvSpPr>
          <p:nvPr/>
        </p:nvSpPr>
        <p:spPr bwMode="auto">
          <a:xfrm>
            <a:off x="4106863" y="570071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5" name="Line 28"/>
          <p:cNvSpPr>
            <a:spLocks noChangeShapeType="1"/>
          </p:cNvSpPr>
          <p:nvPr/>
        </p:nvSpPr>
        <p:spPr bwMode="auto">
          <a:xfrm>
            <a:off x="4106863" y="6278563"/>
            <a:ext cx="1025525" cy="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6" name="Line 29"/>
          <p:cNvSpPr>
            <a:spLocks noChangeShapeType="1"/>
          </p:cNvSpPr>
          <p:nvPr/>
        </p:nvSpPr>
        <p:spPr bwMode="auto">
          <a:xfrm>
            <a:off x="4106863" y="57007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7" name="Line 30"/>
          <p:cNvSpPr>
            <a:spLocks noChangeShapeType="1"/>
          </p:cNvSpPr>
          <p:nvPr/>
        </p:nvSpPr>
        <p:spPr bwMode="auto">
          <a:xfrm>
            <a:off x="5132388" y="5700713"/>
            <a:ext cx="0" cy="577850"/>
          </a:xfrm>
          <a:prstGeom prst="line">
            <a:avLst/>
          </a:prstGeom>
          <a:noFill/>
          <a:ln w="28575" cap="sq">
            <a:solidFill>
              <a:srgbClr val="2B166E"/>
            </a:solidFill>
            <a:round/>
            <a:headEnd/>
            <a:tailEnd/>
          </a:ln>
        </p:spPr>
        <p:txBody>
          <a:bodyPr wrap="none">
            <a:spAutoFit/>
          </a:bodyPr>
          <a:lstStyle/>
          <a:p>
            <a:endParaRPr lang="zh-CN" altLang="en-US"/>
          </a:p>
        </p:txBody>
      </p:sp>
      <p:sp>
        <p:nvSpPr>
          <p:cNvPr id="38" name="Rectangle 31"/>
          <p:cNvSpPr>
            <a:spLocks noChangeArrowheads="1"/>
          </p:cNvSpPr>
          <p:nvPr/>
        </p:nvSpPr>
        <p:spPr bwMode="auto">
          <a:xfrm>
            <a:off x="4979988" y="3889375"/>
            <a:ext cx="4041427" cy="95410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spcBef>
                <a:spcPct val="50000"/>
              </a:spcBef>
              <a:buNone/>
            </a:pPr>
            <a:r>
              <a:rPr kumimoji="1" lang="en-US" altLang="zh-CN" sz="2800" b="1">
                <a:solidFill>
                  <a:srgbClr val="2B166E"/>
                </a:solidFill>
                <a:ea typeface="宋体" charset="-122"/>
              </a:rPr>
              <a:t>Times2</a:t>
            </a:r>
            <a:r>
              <a:rPr kumimoji="1" lang="zh-CN" altLang="en-US" sz="2800" b="1">
                <a:solidFill>
                  <a:srgbClr val="2B166E"/>
                </a:solidFill>
                <a:ea typeface="宋体" charset="-122"/>
              </a:rPr>
              <a:t>也得到一个栈帧</a:t>
            </a:r>
            <a:r>
              <a:rPr kumimoji="1" lang="en-US" altLang="zh-CN" sz="2800" b="1">
                <a:solidFill>
                  <a:srgbClr val="2B166E"/>
                </a:solidFill>
                <a:ea typeface="宋体" charset="-122"/>
              </a:rPr>
              <a:t>,</a:t>
            </a:r>
            <a:br>
              <a:rPr kumimoji="1" lang="en-US" altLang="zh-CN" sz="2800" b="1">
                <a:solidFill>
                  <a:srgbClr val="2B166E"/>
                </a:solidFill>
                <a:ea typeface="宋体" charset="-122"/>
              </a:rPr>
            </a:br>
            <a:r>
              <a:rPr kumimoji="1" lang="zh-CN" altLang="en-US" sz="2800" b="1">
                <a:solidFill>
                  <a:srgbClr val="2B166E"/>
                </a:solidFill>
                <a:ea typeface="宋体" charset="-122"/>
              </a:rPr>
              <a:t>它的参数看成局部变量</a:t>
            </a: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堆 </a:t>
            </a:r>
            <a:r>
              <a:rPr lang="en-US" altLang="zh-CN" smtClean="0"/>
              <a:t>(Heap 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102</a:t>
            </a:fld>
            <a:endParaRPr lang="en-US" altLang="zh-CN" dirty="0"/>
          </a:p>
        </p:txBody>
      </p:sp>
      <p:sp>
        <p:nvSpPr>
          <p:cNvPr id="20" name="Rectangle 2"/>
          <p:cNvSpPr>
            <a:spLocks noChangeArrowheads="1"/>
          </p:cNvSpPr>
          <p:nvPr/>
        </p:nvSpPr>
        <p:spPr bwMode="auto">
          <a:xfrm>
            <a:off x="611188" y="1295400"/>
            <a:ext cx="8001000" cy="29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内存中的一块空间，用于</a:t>
            </a:r>
            <a:r>
              <a:rPr lang="zh-CN" altLang="en-US" sz="3200" b="1">
                <a:solidFill>
                  <a:srgbClr val="0000FF"/>
                </a:solidFill>
                <a:ea typeface="楷体_GB2312" pitchFamily="49" charset="-122"/>
              </a:rPr>
              <a:t>动态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分配；</a:t>
            </a:r>
            <a:endParaRPr lang="en-US" altLang="zh-CN" sz="3200" b="1">
              <a:solidFill>
                <a:srgbClr val="003366"/>
              </a:solidFill>
              <a:ea typeface="楷体_GB2312" pitchFamily="49" charset="-122"/>
            </a:endParaRPr>
          </a:p>
          <a:p>
            <a:pPr marL="342900" indent="-342900"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在</a:t>
            </a:r>
            <a:r>
              <a:rPr lang="en-US" altLang="zh-CN" sz="3200" b="1">
                <a:solidFill>
                  <a:srgbClr val="003366"/>
                </a:solidFill>
                <a:ea typeface="楷体_GB2312" pitchFamily="49" charset="-122"/>
              </a:rPr>
              <a:t>C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语言中，通过</a:t>
            </a:r>
            <a:r>
              <a:rPr lang="en-US" altLang="zh-CN" sz="3200" b="1">
                <a:solidFill>
                  <a:srgbClr val="003366"/>
                </a:solidFill>
                <a:ea typeface="楷体_GB2312" pitchFamily="49" charset="-122"/>
              </a:rPr>
              <a:t>malloc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来申请动态内存空间，通过</a:t>
            </a:r>
            <a:r>
              <a:rPr lang="en-US" altLang="zh-CN" sz="3200" b="1">
                <a:solidFill>
                  <a:srgbClr val="003366"/>
                </a:solidFill>
                <a:ea typeface="楷体_GB2312" pitchFamily="49" charset="-122"/>
              </a:rPr>
              <a:t>free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来释放；</a:t>
            </a:r>
          </a:p>
          <a:p>
            <a:pPr marL="342900" indent="-342900" eaLnBrk="1" hangingPunct="1">
              <a:spcBef>
                <a:spcPct val="5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使用不当可能导致</a:t>
            </a:r>
            <a:r>
              <a:rPr lang="zh-CN" altLang="en-US" sz="3200" b="1">
                <a:solidFill>
                  <a:srgbClr val="0000FF"/>
                </a:solidFill>
                <a:ea typeface="楷体_GB2312" pitchFamily="49" charset="-122"/>
              </a:rPr>
              <a:t>内存泄漏</a:t>
            </a:r>
            <a:r>
              <a:rPr lang="zh-CN" altLang="en-US" sz="3200" b="1">
                <a:solidFill>
                  <a:srgbClr val="003366"/>
                </a:solidFill>
                <a:ea typeface="楷体_GB2312" pitchFamily="49" charset="-122"/>
              </a:rPr>
              <a:t>。</a:t>
            </a:r>
          </a:p>
        </p:txBody>
      </p:sp>
      <p:sp>
        <p:nvSpPr>
          <p:cNvPr id="21" name="Rectangle 5"/>
          <p:cNvSpPr>
            <a:spLocks noChangeArrowheads="1"/>
          </p:cNvSpPr>
          <p:nvPr/>
        </p:nvSpPr>
        <p:spPr bwMode="auto">
          <a:xfrm>
            <a:off x="838200" y="4001631"/>
            <a:ext cx="7866063" cy="2591479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buNone/>
            </a:pP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char *p;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while(1) {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    p = malloc(1024*1024); //free</a:t>
            </a:r>
            <a:endParaRPr kumimoji="1" lang="en-US" altLang="zh-CN" sz="2800" b="1">
              <a:solidFill>
                <a:srgbClr val="2B166E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None/>
            </a:pPr>
            <a:r>
              <a:rPr kumimoji="1" lang="en-US" altLang="zh-CN" sz="2800" b="1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    </a:t>
            </a: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if(p == NULL) break;</a:t>
            </a:r>
            <a:endParaRPr kumimoji="1" lang="en-US" altLang="zh-CN" sz="2800" b="1">
              <a:solidFill>
                <a:srgbClr val="2B166E"/>
              </a:solidFill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buNone/>
            </a:pPr>
            <a:r>
              <a:rPr kumimoji="1" lang="en-US" altLang="zh-CN" sz="2800" b="1" smtClean="0">
                <a:solidFill>
                  <a:srgbClr val="2B166E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kumimoji="1" lang="en-US" altLang="zh-CN" sz="2800" b="1">
              <a:solidFill>
                <a:srgbClr val="2B166E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分析数据存储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103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066800"/>
            <a:ext cx="8534400" cy="570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Counter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int 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myCount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= 0</a:t>
            </a:r>
            <a:r>
              <a:rPr lang="pl-PL" altLang="zh-CN" sz="24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static int 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ourCount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= 0;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void increment(){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myCount ++;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ourCount ++;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args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 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counter1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= new Counter();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 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counter2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= new Counter();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counter2.increment();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486400" y="5105400"/>
            <a:ext cx="250100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36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内存泄露？</a:t>
            </a:r>
            <a:endParaRPr lang="zh-CN" altLang="en-US" sz="3600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存储管理小结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pPr>
              <a:spcBef>
                <a:spcPts val="1200"/>
              </a:spcBef>
            </a:pPr>
            <a:r>
              <a:rPr lang="zh-CN" altLang="en-US" sz="3200" smtClean="0"/>
              <a:t>形参和局部变量（包括引用类型和基本数据类型）存放在栈中，系统自动分配和释放</a:t>
            </a:r>
            <a:endParaRPr lang="en-US" altLang="zh-CN" sz="3200" smtClean="0"/>
          </a:p>
          <a:p>
            <a:pPr>
              <a:spcBef>
                <a:spcPts val="1200"/>
              </a:spcBef>
            </a:pPr>
            <a:r>
              <a:rPr lang="zh-CN" altLang="en-US" sz="3200" smtClean="0"/>
              <a:t>所有的</a:t>
            </a:r>
            <a:r>
              <a:rPr lang="en-US" altLang="zh-CN" sz="320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3200" smtClean="0"/>
              <a:t>对象（即</a:t>
            </a:r>
            <a:r>
              <a:rPr lang="en-US" altLang="zh-CN" sz="3200" smtClean="0"/>
              <a:t>new</a:t>
            </a:r>
            <a:r>
              <a:rPr lang="zh-CN" altLang="en-US" sz="3200" smtClean="0"/>
              <a:t>创建的对象）都存放在堆中，用户申请，运行时创建，系统自动释放</a:t>
            </a:r>
            <a:endParaRPr lang="en-US" altLang="zh-CN" sz="3200" smtClean="0"/>
          </a:p>
          <a:p>
            <a:pPr>
              <a:spcBef>
                <a:spcPts val="1200"/>
              </a:spcBef>
            </a:pP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static</a:t>
            </a:r>
            <a:r>
              <a:rPr lang="zh-CN" altLang="en-US" sz="3200" smtClean="0"/>
              <a:t>类变量存放在静态数据区</a:t>
            </a:r>
            <a:endParaRPr lang="en-US" altLang="zh-CN" sz="3200" smtClean="0"/>
          </a:p>
          <a:p>
            <a:pPr>
              <a:spcBef>
                <a:spcPts val="1200"/>
              </a:spcBef>
            </a:pP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Java</a:t>
            </a:r>
            <a:r>
              <a:rPr lang="zh-CN" altLang="en-US" sz="3200" smtClean="0"/>
              <a:t>有一个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gc(garbage collector)</a:t>
            </a:r>
            <a:r>
              <a:rPr lang="zh-CN" altLang="en-US" sz="3200" smtClean="0"/>
              <a:t>，对于所有失联的对象，回收其空间。</a:t>
            </a:r>
            <a:endParaRPr lang="en-US" altLang="zh-CN" sz="320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‘this’</a:t>
            </a:r>
            <a:r>
              <a:rPr lang="zh-CN" altLang="en-US" smtClean="0"/>
              <a:t>关键词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105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1447800"/>
            <a:ext cx="6781800" cy="465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class Banana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void f(int i) {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/* </a:t>
            </a: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... */ 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800" b="1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Banana a = new Banana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Banana </a:t>
            </a: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b = new Banana();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a.f(1);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b.f(2);</a:t>
            </a:r>
          </a:p>
        </p:txBody>
      </p:sp>
      <p:sp>
        <p:nvSpPr>
          <p:cNvPr id="7" name="矩形 6"/>
          <p:cNvSpPr/>
          <p:nvPr/>
        </p:nvSpPr>
        <p:spPr>
          <a:xfrm>
            <a:off x="3810000" y="5267980"/>
            <a:ext cx="463300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f</a:t>
            </a:r>
            <a:r>
              <a:rPr lang="zh-CN" altLang="en-US" sz="28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函数知道谁在调用自己吗？</a:t>
            </a:r>
            <a:endParaRPr lang="zh-CN" altLang="en-US" sz="28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2310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‘this’</a:t>
            </a:r>
            <a:r>
              <a:rPr lang="zh-CN" altLang="en-US" smtClean="0"/>
              <a:t>关键词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106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62000" y="1380899"/>
            <a:ext cx="7543800" cy="25053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编译器会偷偷塞进一个参数！</a:t>
            </a:r>
            <a:endParaRPr lang="en-US" altLang="zh-CN" sz="2800" b="1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Banana.f(a, 1</a:t>
            </a: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Banana.f(b, 2);</a:t>
            </a:r>
          </a:p>
          <a:p>
            <a:pPr>
              <a:buNone/>
            </a:pP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在此情形下，在成员方法内部，若想得到当前对象的引用，可以使用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this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（当前对象）。</a:t>
            </a:r>
            <a:endParaRPr lang="en-US" altLang="zh-CN" sz="28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838200" y="3951744"/>
            <a:ext cx="746760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class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Banana { 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double 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price;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void setPrice(int val) {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CN" sz="24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this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.price = val; 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400" b="1"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340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方法中的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servings</a:t>
            </a:r>
            <a:r>
              <a:rPr lang="zh-CN" altLang="en-US" smtClean="0"/>
              <a:t>被修改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107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600200"/>
            <a:ext cx="7848600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Baby2 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{ 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int </a:t>
            </a:r>
            <a:r>
              <a:rPr lang="en-US" altLang="zh-CN" sz="24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servings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; 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void 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feed(int </a:t>
            </a:r>
            <a:r>
              <a:rPr lang="en-US" altLang="zh-CN" sz="24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servings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4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servings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altLang="zh-CN" sz="24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servings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; 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void 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poop()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("All better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!");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CN" sz="24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servings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= 0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1623934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对象中的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servings</a:t>
            </a:r>
            <a:r>
              <a:rPr lang="zh-CN" altLang="en-US" smtClean="0"/>
              <a:t>被修改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108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609600" y="1600200"/>
            <a:ext cx="7848600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public class Baby { 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int </a:t>
            </a:r>
            <a:r>
              <a:rPr lang="en-US" altLang="zh-CN" sz="24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servings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; 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void 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feed(int </a:t>
            </a:r>
            <a:r>
              <a:rPr lang="en-US" altLang="zh-CN" sz="2400" b="1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servings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400" b="1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this.servings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+= </a:t>
            </a:r>
            <a:r>
              <a:rPr lang="en-US" altLang="zh-CN" sz="24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servings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; 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void 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poop()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("All better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!");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</a:t>
            </a:r>
            <a:r>
              <a:rPr lang="en-US" altLang="zh-CN" sz="24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servings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= 0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None/>
            </a:pPr>
            <a:r>
              <a:rPr lang="en-US" altLang="zh-CN" sz="2400" b="1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85935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教学内容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109</a:t>
            </a:fld>
            <a:endParaRPr lang="en-US" altLang="zh-CN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438400" y="2201862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700338" y="1622425"/>
            <a:ext cx="348044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面向对象方法概述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1698625"/>
            <a:ext cx="608013" cy="533400"/>
            <a:chOff x="1152" y="1275"/>
            <a:chExt cx="383" cy="33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438400" y="3091116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700338" y="2490741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类和对象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828800" y="2590800"/>
            <a:ext cx="608013" cy="533400"/>
            <a:chOff x="1152" y="1851"/>
            <a:chExt cx="383" cy="336"/>
          </a:xfrm>
        </p:grpSpPr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438400" y="40073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700338" y="3415770"/>
            <a:ext cx="38924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访问控制与方法重载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1828800" y="3505200"/>
            <a:ext cx="608013" cy="533400"/>
            <a:chOff x="1152" y="2413"/>
            <a:chExt cx="383" cy="336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438400" y="494188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00338" y="4365625"/>
            <a:ext cx="22445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rgbClr val="FF0000"/>
                </a:solidFill>
                <a:ea typeface="宋体" charset="-122"/>
              </a:rPr>
              <a:t>继承和多态</a:t>
            </a:r>
            <a:endParaRPr lang="en-US" altLang="zh-CN" sz="3200" b="1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828800" y="4419600"/>
            <a:ext cx="608013" cy="533400"/>
            <a:chOff x="1152" y="1851"/>
            <a:chExt cx="383" cy="336"/>
          </a:xfrm>
        </p:grpSpPr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35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7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4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2438400" y="58361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2700338" y="5206425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类的组织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32" name="Group 47"/>
          <p:cNvGrpSpPr>
            <a:grpSpLocks/>
          </p:cNvGrpSpPr>
          <p:nvPr/>
        </p:nvGrpSpPr>
        <p:grpSpPr bwMode="auto">
          <a:xfrm>
            <a:off x="1828800" y="5334000"/>
            <a:ext cx="608013" cy="533400"/>
            <a:chOff x="1152" y="2413"/>
            <a:chExt cx="383" cy="336"/>
          </a:xfrm>
        </p:grpSpPr>
        <p:grpSp>
          <p:nvGrpSpPr>
            <p:cNvPr id="33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43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4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5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2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5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模块化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</a:t>
            </a:fld>
            <a:endParaRPr lang="en-US" altLang="zh-CN" dirty="0"/>
          </a:p>
        </p:txBody>
      </p:sp>
      <p:graphicFrame>
        <p:nvGraphicFramePr>
          <p:cNvPr id="2050" name="Object 2"/>
          <p:cNvGraphicFramePr>
            <a:graphicFrameLocks noChangeAspect="1"/>
          </p:cNvGraphicFramePr>
          <p:nvPr/>
        </p:nvGraphicFramePr>
        <p:xfrm>
          <a:off x="533400" y="1219200"/>
          <a:ext cx="8077200" cy="538732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03" name="Photo Editor Photo" r:id="rId3" imgW="8640381" imgH="5761905" progId="">
                  <p:embed/>
                </p:oleObj>
              </mc:Choice>
              <mc:Fallback>
                <p:oleObj name="Photo Editor Photo" r:id="rId3" imgW="8640381" imgH="5761905" progId="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400" y="1219200"/>
                        <a:ext cx="8077200" cy="5387324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110</a:t>
            </a:fld>
            <a:endParaRPr lang="en-US" altLang="zh-CN" dirty="0"/>
          </a:p>
        </p:txBody>
      </p:sp>
      <p:pic>
        <p:nvPicPr>
          <p:cNvPr id="5" name="Picture 6" descr="120618.strip.gif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6200" y="2109924"/>
            <a:ext cx="8904889" cy="27668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3859353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 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111</a:t>
            </a:fld>
            <a:endParaRPr lang="en-US" altLang="zh-CN" dirty="0"/>
          </a:p>
        </p:txBody>
      </p:sp>
      <p:sp>
        <p:nvSpPr>
          <p:cNvPr id="6" name="TextBox 5"/>
          <p:cNvSpPr txBox="1">
            <a:spLocks noChangeArrowheads="1"/>
          </p:cNvSpPr>
          <p:nvPr/>
        </p:nvSpPr>
        <p:spPr bwMode="auto">
          <a:xfrm>
            <a:off x="381000" y="1219200"/>
            <a:ext cx="8229600" cy="518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小明小学毕业了，明天要参加毕业典礼。为了让小明精精神神地参加典礼，给他儿时的记忆留下美好的一刻，爸爸为小明买了一条裤子。吃晚饭的时候，小明拿出裤子穿了一下，裤腿长了足足两寸，在饭桌上吃饭的妈妈、姐姐、奶奶听到裤子长了两寸，都没有反应，饭后大家都去忙自己的事情了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妈妈睡得晚，临睡前想起儿子的裤子长了两寸，于是拿出裤子剪好后又整整齐齐地放回原处。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半夜里，姐姐一觉醒来，猛然想到弟弟明天一早要穿裤子，而裤子又长了两寸，平时对弟弟很疼爱的姐姐披衣起床，把裤腿剪掉两寸后又再入睡。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奶奶一大早起来给小明做早饭，她也想到了孙子的裤子，趁饭未做好时，又拿出裤子剪掉了两寸。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  <a:p>
            <a:pPr>
              <a:buNone/>
            </a:pPr>
            <a:r>
              <a:rPr lang="zh-CN" altLang="en-US" sz="2400" b="1" smtClean="0">
                <a:ea typeface="宋体" pitchFamily="2" charset="-122"/>
              </a:rPr>
              <a:t>最后，小明只好穿着短了四寸的裤子去参加毕业典礼了。</a:t>
            </a:r>
            <a:endParaRPr lang="en-US" altLang="zh-CN" sz="2400" b="1">
              <a:solidFill>
                <a:schemeClr val="tx1"/>
              </a:solidFill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59353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、继承关系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112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类与类之间的关系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泛化（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Generalization</a:t>
            </a:r>
            <a:r>
              <a:rPr lang="zh-CN" altLang="en-US" dirty="0" smtClean="0"/>
              <a:t>）：“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is a</a:t>
            </a:r>
            <a:r>
              <a:rPr lang="zh-CN" altLang="en-US" dirty="0" smtClean="0"/>
              <a:t>”关系，继承关系，一般类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特殊类，父类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子类，基类</a:t>
            </a:r>
            <a:r>
              <a:rPr lang="en-US" altLang="zh-CN" dirty="0" smtClean="0"/>
              <a:t>/</a:t>
            </a:r>
            <a:r>
              <a:rPr lang="zh-CN" altLang="en-US" dirty="0" smtClean="0"/>
              <a:t>派生类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聚合（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Aggregation</a:t>
            </a:r>
            <a:r>
              <a:rPr lang="zh-CN" altLang="en-US" dirty="0" smtClean="0"/>
              <a:t>）：“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part of</a:t>
            </a:r>
            <a:r>
              <a:rPr lang="zh-CN" altLang="en-US" dirty="0" smtClean="0"/>
              <a:t>”关系，整体</a:t>
            </a:r>
            <a:r>
              <a:rPr lang="en-US" altLang="zh-CN" dirty="0" smtClean="0"/>
              <a:t>/</a:t>
            </a:r>
            <a:r>
              <a:rPr lang="zh-CN" altLang="en-US" dirty="0" smtClean="0"/>
              <a:t>部分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关联（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association</a:t>
            </a:r>
            <a:r>
              <a:rPr lang="zh-CN" altLang="en-US" dirty="0" smtClean="0"/>
              <a:t>）：类与类之间存在某种语义关联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继承关系？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914400" y="5257800"/>
            <a:ext cx="7696200" cy="685800"/>
          </a:xfrm>
        </p:spPr>
        <p:txBody>
          <a:bodyPr/>
          <a:lstStyle/>
          <a:p>
            <a:pPr lvl="1">
              <a:spcBef>
                <a:spcPts val="600"/>
              </a:spcBef>
              <a:buNone/>
            </a:pPr>
            <a:r>
              <a:rPr lang="zh-CN" altLang="en-US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类</a:t>
            </a:r>
            <a:r>
              <a:rPr lang="zh-CN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与类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之间的关系，而非</a:t>
            </a:r>
            <a:r>
              <a:rPr lang="zh-CN" altLang="en-US" dirty="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对象</a:t>
            </a:r>
            <a:endParaRPr lang="en-US" altLang="zh-CN" dirty="0" smtClean="0">
              <a:solidFill>
                <a:srgbClr val="0000FF"/>
              </a:solidFill>
            </a:endParaRPr>
          </a:p>
        </p:txBody>
      </p:sp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828800"/>
            <a:ext cx="4266745" cy="2850185"/>
          </a:xfrm>
          <a:prstGeom prst="rect">
            <a:avLst/>
          </a:prstGeom>
        </p:spPr>
      </p:pic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24400" y="1752600"/>
            <a:ext cx="4191000" cy="3058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继承关系？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114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685800" y="1524000"/>
            <a:ext cx="7696200" cy="4953000"/>
          </a:xfrm>
        </p:spPr>
        <p:txBody>
          <a:bodyPr/>
          <a:lstStyle/>
          <a:p>
            <a:pPr lvl="1"/>
            <a:r>
              <a:rPr lang="zh-CN" altLang="en-US" smtClean="0"/>
              <a:t>便于</a:t>
            </a:r>
            <a:r>
              <a:rPr lang="zh-CN" altLang="en-US" dirty="0" smtClean="0"/>
              <a:t>软件重用。例如：某电子商务公司允许客户使用信用卡网上购物</a:t>
            </a:r>
            <a:endParaRPr lang="zh-CN" altLang="en-US" dirty="0"/>
          </a:p>
        </p:txBody>
      </p:sp>
      <p:graphicFrame>
        <p:nvGraphicFramePr>
          <p:cNvPr id="48130" name="Object 2"/>
          <p:cNvGraphicFramePr>
            <a:graphicFrameLocks noChangeAspect="1"/>
          </p:cNvGraphicFramePr>
          <p:nvPr/>
        </p:nvGraphicFramePr>
        <p:xfrm>
          <a:off x="4608726" y="2971800"/>
          <a:ext cx="3468474" cy="2971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51" name="Photo Editor Photo" r:id="rId3" imgW="3459780" imgH="2964437" progId="">
                  <p:embed/>
                </p:oleObj>
              </mc:Choice>
              <mc:Fallback>
                <p:oleObj name="Photo Editor Photo" r:id="rId3" imgW="3459780" imgH="2964437" progId="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608726" y="2971800"/>
                        <a:ext cx="3468474" cy="2971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63970" y="3254496"/>
            <a:ext cx="3269830" cy="20795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继承关系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115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若系统升级，允许借记卡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信用卡与借记卡有许多共同的属性，如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cardNumber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nameOfCardholder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, </a:t>
            </a:r>
            <a:r>
              <a:rPr lang="en-US" altLang="zh-CN" dirty="0" err="1" smtClean="0">
                <a:latin typeface="Times New Roman" pitchFamily="18" charset="0"/>
                <a:cs typeface="Times New Roman" pitchFamily="18" charset="0"/>
              </a:rPr>
              <a:t>expirationDate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/>
            <a:r>
              <a:rPr lang="zh-CN" altLang="en-US" dirty="0" smtClean="0"/>
              <a:t>主要区别在于：信用卡有信用额度，而借记卡有卡余额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继承关系</a:t>
            </a:r>
            <a:r>
              <a:rPr lang="en-US" altLang="zh-CN" smtClean="0"/>
              <a:t>(3)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116</a:t>
            </a:fld>
            <a:endParaRPr lang="en-US" altLang="zh-CN" dirty="0"/>
          </a:p>
        </p:txBody>
      </p:sp>
      <p:graphicFrame>
        <p:nvGraphicFramePr>
          <p:cNvPr id="49154" name="Object 2"/>
          <p:cNvGraphicFramePr>
            <a:graphicFrameLocks noChangeAspect="1"/>
          </p:cNvGraphicFramePr>
          <p:nvPr/>
        </p:nvGraphicFramePr>
        <p:xfrm>
          <a:off x="1066801" y="1219200"/>
          <a:ext cx="7010399" cy="3806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75" name="Photo Editor Photo" r:id="rId3" imgW="8169348" imgH="4435224" progId="">
                  <p:embed/>
                </p:oleObj>
              </mc:Choice>
              <mc:Fallback>
                <p:oleObj name="Photo Editor Photo" r:id="rId3" imgW="8169348" imgH="4435224" progId="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66801" y="1219200"/>
                        <a:ext cx="7010399" cy="380626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12700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3" name="组合 22"/>
          <p:cNvGrpSpPr/>
          <p:nvPr/>
        </p:nvGrpSpPr>
        <p:grpSpPr>
          <a:xfrm>
            <a:off x="1295400" y="5715000"/>
            <a:ext cx="1676400" cy="990600"/>
            <a:chOff x="838200" y="5715000"/>
            <a:chExt cx="1676400" cy="990600"/>
          </a:xfrm>
        </p:grpSpPr>
        <p:sp>
          <p:nvSpPr>
            <p:cNvPr id="8" name="流程图: 卡片 7"/>
            <p:cNvSpPr/>
            <p:nvPr/>
          </p:nvSpPr>
          <p:spPr bwMode="auto">
            <a:xfrm>
              <a:off x="838200" y="5715000"/>
              <a:ext cx="1676400" cy="990600"/>
            </a:xfrm>
            <a:prstGeom prst="flowChartPunchedCard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50800" dir="5400000" algn="ctr" rotWithShape="0">
                <a:schemeClr val="accent2">
                  <a:lumMod val="40000"/>
                  <a:lumOff val="60000"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zh-CN" altLang="en-US" dirty="0" smtClean="0"/>
                <a:t>继承部分</a:t>
              </a:r>
              <a:endParaRPr lang="en-US" altLang="zh-CN" dirty="0" smtClean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rPr>
                <a:t>         </a:t>
              </a: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rPr>
                <a:t>新增部分</a:t>
              </a:r>
            </a:p>
          </p:txBody>
        </p:sp>
        <p:cxnSp>
          <p:nvCxnSpPr>
            <p:cNvPr id="10" name="直接连接符 9"/>
            <p:cNvCxnSpPr/>
            <p:nvPr/>
          </p:nvCxnSpPr>
          <p:spPr bwMode="auto">
            <a:xfrm flipV="1">
              <a:off x="838200" y="5791200"/>
              <a:ext cx="1676400" cy="914400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5" name="直接连接符 14"/>
          <p:cNvCxnSpPr>
            <a:endCxn id="8" idx="0"/>
          </p:cNvCxnSpPr>
          <p:nvPr/>
        </p:nvCxnSpPr>
        <p:spPr bwMode="auto">
          <a:xfrm rot="5400000">
            <a:off x="1790700" y="5372100"/>
            <a:ext cx="6858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grpSp>
        <p:nvGrpSpPr>
          <p:cNvPr id="5" name="组合 23"/>
          <p:cNvGrpSpPr/>
          <p:nvPr/>
        </p:nvGrpSpPr>
        <p:grpSpPr>
          <a:xfrm>
            <a:off x="6019800" y="5715000"/>
            <a:ext cx="1676400" cy="990600"/>
            <a:chOff x="838200" y="5715000"/>
            <a:chExt cx="1676400" cy="990600"/>
          </a:xfrm>
        </p:grpSpPr>
        <p:sp>
          <p:nvSpPr>
            <p:cNvPr id="25" name="流程图: 卡片 24"/>
            <p:cNvSpPr/>
            <p:nvPr/>
          </p:nvSpPr>
          <p:spPr bwMode="auto">
            <a:xfrm>
              <a:off x="838200" y="5715000"/>
              <a:ext cx="1676400" cy="990600"/>
            </a:xfrm>
            <a:prstGeom prst="flowChartPunchedCard">
              <a:avLst/>
            </a:prstGeom>
            <a:solidFill>
              <a:schemeClr val="accent1"/>
            </a:solidFill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>
              <a:outerShdw blurRad="50800" dist="50800" dir="5400000" algn="ctr" rotWithShape="0">
                <a:schemeClr val="accent2">
                  <a:lumMod val="40000"/>
                  <a:lumOff val="60000"/>
                </a:schemeClr>
              </a:outerShdw>
            </a:effectLst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lang="zh-CN" altLang="en-US" dirty="0" smtClean="0"/>
                <a:t>继承部分</a:t>
              </a:r>
              <a:endParaRPr lang="en-US" altLang="zh-CN" dirty="0" smtClean="0"/>
            </a:p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None/>
                <a:tabLst/>
              </a:pPr>
              <a:r>
                <a:rPr kumimoji="0" lang="en-US" altLang="zh-CN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rPr>
                <a:t>         </a:t>
              </a:r>
              <a:r>
                <a:rPr kumimoji="0" lang="zh-CN" altLang="en-US" sz="1800" b="0" i="0" u="none" strike="noStrike" cap="none" normalizeH="0" baseline="0" dirty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rPr>
                <a:t>新增部分</a:t>
              </a:r>
            </a:p>
          </p:txBody>
        </p:sp>
        <p:cxnSp>
          <p:nvCxnSpPr>
            <p:cNvPr id="26" name="直接连接符 25"/>
            <p:cNvCxnSpPr/>
            <p:nvPr/>
          </p:nvCxnSpPr>
          <p:spPr bwMode="auto">
            <a:xfrm flipV="1">
              <a:off x="838200" y="5791200"/>
              <a:ext cx="1676400" cy="914400"/>
            </a:xfrm>
            <a:prstGeom prst="line">
              <a:avLst/>
            </a:prstGeom>
            <a:noFill/>
            <a:ln w="158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27" name="直接连接符 26"/>
          <p:cNvCxnSpPr>
            <a:endCxn id="25" idx="0"/>
          </p:cNvCxnSpPr>
          <p:nvPr/>
        </p:nvCxnSpPr>
        <p:spPr bwMode="auto">
          <a:xfrm rot="5400000">
            <a:off x="6591300" y="5295900"/>
            <a:ext cx="685800" cy="15240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继承关系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117</a:t>
            </a:fld>
            <a:endParaRPr lang="en-US" altLang="zh-CN" dirty="0"/>
          </a:p>
        </p:txBody>
      </p:sp>
      <p:pic>
        <p:nvPicPr>
          <p:cNvPr id="11" name="Picture 5" descr="Fig7-3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>
          <a:xfrm>
            <a:off x="1676400" y="1676400"/>
            <a:ext cx="3657600" cy="4572000"/>
          </a:xfrm>
        </p:spPr>
      </p:pic>
      <p:sp>
        <p:nvSpPr>
          <p:cNvPr id="12" name="TextBox 11"/>
          <p:cNvSpPr txBox="1"/>
          <p:nvPr/>
        </p:nvSpPr>
        <p:spPr>
          <a:xfrm>
            <a:off x="5715000" y="2590800"/>
            <a:ext cx="2667000" cy="24560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buFont typeface="Wingdings" pitchFamily="2" charset="2"/>
              <a:buChar char="l"/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继承了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的属性和操作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pPr marL="355600" indent="-355600">
              <a:buFont typeface="Wingdings" pitchFamily="2" charset="2"/>
              <a:buChar char="l"/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只需定义新增的属性和操作</a:t>
            </a:r>
            <a:endParaRPr lang="en-US" altLang="zh-CN" sz="2400" b="1" dirty="0" smtClean="0">
              <a:latin typeface="宋体" pitchFamily="2" charset="-122"/>
              <a:ea typeface="宋体" pitchFamily="2" charset="-122"/>
            </a:endParaRPr>
          </a:p>
          <a:p>
            <a:pPr marL="355600" indent="-355600">
              <a:buFont typeface="Wingdings" pitchFamily="2" charset="2"/>
              <a:buChar char="l"/>
            </a:pP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Y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的对象同时也是</a:t>
            </a:r>
            <a:r>
              <a:rPr lang="en-US" altLang="zh-CN" sz="2400" b="1" dirty="0" smtClean="0">
                <a:latin typeface="宋体" pitchFamily="2" charset="-122"/>
                <a:ea typeface="宋体" pitchFamily="2" charset="-122"/>
              </a:rPr>
              <a:t>X</a:t>
            </a:r>
            <a:r>
              <a:rPr lang="zh-CN" altLang="en-US" sz="2400" b="1" dirty="0" smtClean="0">
                <a:latin typeface="宋体" pitchFamily="2" charset="-122"/>
                <a:ea typeface="宋体" pitchFamily="2" charset="-122"/>
              </a:rPr>
              <a:t>的对象</a:t>
            </a:r>
            <a:endParaRPr lang="zh-CN" altLang="en-US" sz="24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层次结构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118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类的层次结构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不同程度的抽象可得到不同层次的类</a:t>
            </a:r>
            <a:endParaRPr lang="en-US" altLang="zh-CN" dirty="0" smtClean="0"/>
          </a:p>
        </p:txBody>
      </p:sp>
      <p:sp>
        <p:nvSpPr>
          <p:cNvPr id="17" name="矩形 16"/>
          <p:cNvSpPr/>
          <p:nvPr/>
        </p:nvSpPr>
        <p:spPr bwMode="auto">
          <a:xfrm>
            <a:off x="3886200" y="3124200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生物</a:t>
            </a:r>
          </a:p>
        </p:txBody>
      </p:sp>
      <p:sp>
        <p:nvSpPr>
          <p:cNvPr id="18" name="矩形 17"/>
          <p:cNvSpPr/>
          <p:nvPr/>
        </p:nvSpPr>
        <p:spPr bwMode="auto">
          <a:xfrm>
            <a:off x="2514600" y="4358401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植物</a:t>
            </a:r>
          </a:p>
        </p:txBody>
      </p:sp>
      <p:sp>
        <p:nvSpPr>
          <p:cNvPr id="19" name="矩形 18"/>
          <p:cNvSpPr/>
          <p:nvPr/>
        </p:nvSpPr>
        <p:spPr bwMode="auto">
          <a:xfrm>
            <a:off x="3886200" y="4358401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动物</a:t>
            </a:r>
          </a:p>
        </p:txBody>
      </p:sp>
      <p:sp>
        <p:nvSpPr>
          <p:cNvPr id="20" name="矩形 19"/>
          <p:cNvSpPr/>
          <p:nvPr/>
        </p:nvSpPr>
        <p:spPr bwMode="auto">
          <a:xfrm>
            <a:off x="5181600" y="4358401"/>
            <a:ext cx="1143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微生物</a:t>
            </a:r>
          </a:p>
        </p:txBody>
      </p:sp>
      <p:sp>
        <p:nvSpPr>
          <p:cNvPr id="21" name="矩形 20"/>
          <p:cNvSpPr/>
          <p:nvPr/>
        </p:nvSpPr>
        <p:spPr bwMode="auto">
          <a:xfrm>
            <a:off x="3823200" y="5562600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黑体" pitchFamily="49" charset="-122"/>
              </a:rPr>
              <a:t>羊</a:t>
            </a:r>
          </a:p>
        </p:txBody>
      </p:sp>
      <p:sp>
        <p:nvSpPr>
          <p:cNvPr id="22" name="矩形 21"/>
          <p:cNvSpPr/>
          <p:nvPr/>
        </p:nvSpPr>
        <p:spPr bwMode="auto">
          <a:xfrm>
            <a:off x="5257800" y="5562600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黑体" pitchFamily="49" charset="-122"/>
              </a:rPr>
              <a:t>狼</a:t>
            </a:r>
          </a:p>
        </p:txBody>
      </p:sp>
      <p:sp>
        <p:nvSpPr>
          <p:cNvPr id="23" name="矩形 22"/>
          <p:cNvSpPr/>
          <p:nvPr/>
        </p:nvSpPr>
        <p:spPr bwMode="auto">
          <a:xfrm>
            <a:off x="2484600" y="5562600"/>
            <a:ext cx="8382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2400" b="0" i="0" u="none" strike="noStrike" cap="none" normalizeH="0" baseline="0" dirty="0" smtClean="0">
                <a:ln>
                  <a:noFill/>
                </a:ln>
                <a:solidFill>
                  <a:srgbClr val="0000FF"/>
                </a:solidFill>
                <a:effectLst/>
                <a:latin typeface="Arial" pitchFamily="34" charset="0"/>
                <a:ea typeface="黑体" pitchFamily="49" charset="-122"/>
              </a:rPr>
              <a:t>人</a:t>
            </a:r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2971800" y="3962400"/>
            <a:ext cx="2736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 rot="16200000" flipH="1">
            <a:off x="4069199" y="37752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rot="16200000" flipH="1">
            <a:off x="2773799" y="41604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 rot="16200000" flipH="1">
            <a:off x="4069201" y="41604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rot="16200000" flipH="1">
            <a:off x="5517001" y="41604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/>
          <p:nvPr/>
        </p:nvCxnSpPr>
        <p:spPr bwMode="auto">
          <a:xfrm rot="16200000" flipH="1">
            <a:off x="4069201" y="50124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8" name="直接连接符 37"/>
          <p:cNvCxnSpPr/>
          <p:nvPr/>
        </p:nvCxnSpPr>
        <p:spPr bwMode="auto">
          <a:xfrm>
            <a:off x="2941802" y="5181600"/>
            <a:ext cx="2736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/>
          <p:cNvCxnSpPr/>
          <p:nvPr/>
        </p:nvCxnSpPr>
        <p:spPr bwMode="auto">
          <a:xfrm rot="16200000" flipH="1">
            <a:off x="2743801" y="53796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/>
          <p:nvPr/>
        </p:nvCxnSpPr>
        <p:spPr bwMode="auto">
          <a:xfrm rot="16200000" flipH="1">
            <a:off x="4069203" y="53796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1" name="直接连接符 40"/>
          <p:cNvCxnSpPr/>
          <p:nvPr/>
        </p:nvCxnSpPr>
        <p:spPr bwMode="auto">
          <a:xfrm rot="16200000" flipH="1">
            <a:off x="5487003" y="53796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上箭头标注 41"/>
          <p:cNvSpPr/>
          <p:nvPr/>
        </p:nvSpPr>
        <p:spPr bwMode="auto">
          <a:xfrm>
            <a:off x="609600" y="3352800"/>
            <a:ext cx="1295400" cy="2514600"/>
          </a:xfrm>
          <a:prstGeom prst="upArrowCallout">
            <a:avLst/>
          </a:prstGeom>
          <a:noFill/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较多地忽略事物之间的差别得到较一般的类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44" name="下箭头标注 43"/>
          <p:cNvSpPr/>
          <p:nvPr/>
        </p:nvSpPr>
        <p:spPr bwMode="auto">
          <a:xfrm>
            <a:off x="7086600" y="3581400"/>
            <a:ext cx="1296000" cy="2516400"/>
          </a:xfrm>
          <a:prstGeom prst="downArrowCallout">
            <a:avLst/>
          </a:prstGeom>
          <a:noFill/>
          <a:ln w="15875" cap="flat" cmpd="sng" algn="ctr">
            <a:solidFill>
              <a:srgbClr val="99000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>
              <a:buNone/>
            </a:pP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较多地注意事物之间的差别得到较特殊的类</a:t>
            </a:r>
            <a:endParaRPr kumimoji="0" lang="zh-CN" altLang="en-US" sz="20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119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一个继承关系的例子</a:t>
            </a:r>
            <a:endParaRPr lang="zh-CN" altLang="en-US"/>
          </a:p>
        </p:txBody>
      </p:sp>
      <p:pic>
        <p:nvPicPr>
          <p:cNvPr id="5" name="图片 4" descr="2008_10_13_20_10_28_1.gif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600200" y="1295400"/>
            <a:ext cx="5943600" cy="496020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层次结构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</a:t>
            </a:fld>
            <a:endParaRPr lang="en-US" altLang="zh-CN" dirty="0"/>
          </a:p>
        </p:txBody>
      </p:sp>
      <p:pic>
        <p:nvPicPr>
          <p:cNvPr id="6" name="图片 5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39897" y="1062000"/>
            <a:ext cx="4518349" cy="5742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120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Dude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371600"/>
            <a:ext cx="8001000" cy="5050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Dude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String name;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int hp = 100;	// 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血量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int mp = 0;	// 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魔力值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sayName()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System.out.println(name);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punchFace(Dude target)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target.hp -= 10;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Wizard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818144"/>
            <a:ext cx="8001000" cy="36256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Wizard {</a:t>
            </a: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// A Wizard does and has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// everything a Dude does and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// has!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// Copy and paste Dude’s stuff?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Wizard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424053"/>
            <a:ext cx="8001000" cy="49767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Wizard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String 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int hp = 100;	// 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血量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int mp = 0;	// 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魔力值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sayName()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System.out.println(name);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punchFace(Dude target)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target.hp -= 10;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利用继承关系</a:t>
            </a:r>
            <a:r>
              <a:rPr lang="en-US" altLang="zh-CN" smtClean="0"/>
              <a:t>!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600200"/>
            <a:ext cx="8001000" cy="26530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Wizard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的一个子类</a:t>
            </a:r>
            <a:endParaRPr lang="en-US" altLang="zh-CN" sz="32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Wizard </a:t>
            </a:r>
            <a:r>
              <a:rPr lang="en-US" altLang="zh-CN" sz="28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extends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Dude {</a:t>
            </a: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利用继承关系</a:t>
            </a:r>
            <a:r>
              <a:rPr lang="en-US" altLang="zh-CN" smtClean="0"/>
              <a:t>!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600200"/>
            <a:ext cx="8001000" cy="4025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55600" indent="-355600">
              <a:buFont typeface="Arial" pitchFamily="34" charset="0"/>
              <a:buChar char="•"/>
            </a:pP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可使用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中的一切非私有变量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wizard1.hp += 1;</a:t>
            </a:r>
            <a:endParaRPr lang="en-US" altLang="zh-CN" sz="32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55600" indent="-355600">
              <a:spcBef>
                <a:spcPts val="1800"/>
              </a:spcBef>
              <a:buFont typeface="Arial" pitchFamily="34" charset="0"/>
              <a:buChar char="•"/>
            </a:pP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可调用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中的一切非私有函数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/>
            </a:r>
            <a:b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32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wizard1.punchFace(dude1);</a:t>
            </a:r>
          </a:p>
          <a:p>
            <a:pPr marL="355600" indent="-355600">
              <a:spcBef>
                <a:spcPts val="1800"/>
              </a:spcBef>
              <a:buFont typeface="Arial" pitchFamily="34" charset="0"/>
              <a:buChar char="•"/>
            </a:pP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你可以像使用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那样使用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b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</a:br>
            <a:r>
              <a:rPr lang="en-US" altLang="zh-CN" sz="3200" b="1" smtClean="0">
                <a:latin typeface="Courier New" pitchFamily="49" charset="0"/>
                <a:ea typeface="宋体" pitchFamily="2" charset="-122"/>
                <a:cs typeface="Courier New" pitchFamily="49" charset="0"/>
              </a:rPr>
              <a:t>dude1.punchFace(wizard1);</a:t>
            </a: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125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完善</a:t>
            </a:r>
            <a:r>
              <a:rPr lang="en-US" altLang="zh-CN" smtClean="0"/>
              <a:t>Wizard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600200"/>
            <a:ext cx="8001000" cy="46597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Wizard </a:t>
            </a:r>
            <a:r>
              <a:rPr lang="en-US" altLang="zh-CN" sz="28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extends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Dude {</a:t>
            </a:r>
          </a:p>
          <a:p>
            <a:pPr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String[] spells;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public void cast(String spell){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// cool stuff here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...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mp -= 10;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126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继承再继承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9600" y="1600200"/>
            <a:ext cx="8001000" cy="38810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GrandWizard </a:t>
            </a:r>
            <a:r>
              <a:rPr lang="en-US" altLang="zh-CN" sz="24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extends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Wizard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sayName(){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System.out.println("Grand wizard" </a:t>
            </a:r>
            <a:br>
              <a:rPr lang="en-US" altLang="zh-CN" sz="24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               + name);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24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grandWizard1.name = "Flash";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grandWizard1.sayName();</a:t>
            </a:r>
          </a:p>
        </p:txBody>
      </p:sp>
      <p:sp>
        <p:nvSpPr>
          <p:cNvPr id="8" name="矩形 7"/>
          <p:cNvSpPr/>
          <p:nvPr/>
        </p:nvSpPr>
        <p:spPr>
          <a:xfrm>
            <a:off x="5028941" y="5410200"/>
            <a:ext cx="3015569" cy="523220"/>
          </a:xfrm>
          <a:prstGeom prst="rect">
            <a:avLst/>
          </a:prstGeom>
          <a:solidFill>
            <a:schemeClr val="tx1"/>
          </a:solidFill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smtClean="0">
                <a:solidFill>
                  <a:schemeClr val="bg1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Grand wizard Flash</a:t>
            </a:r>
            <a:endParaRPr lang="zh-CN" altLang="en-US" sz="2800" dirty="0">
              <a:solidFill>
                <a:schemeClr val="bg1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Java</a:t>
            </a:r>
            <a:r>
              <a:rPr lang="zh-CN" altLang="en-US" smtClean="0"/>
              <a:t>如何实现？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127</a:t>
            </a:fld>
            <a:endParaRPr lang="en-US" altLang="zh-CN" dirty="0"/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457200" y="1371600"/>
            <a:ext cx="7696200" cy="4953000"/>
          </a:xfrm>
        </p:spPr>
        <p:txBody>
          <a:bodyPr/>
          <a:lstStyle/>
          <a:p>
            <a:pPr lvl="1">
              <a:spcAft>
                <a:spcPts val="2400"/>
              </a:spcAft>
              <a:buNone/>
            </a:pPr>
            <a:r>
              <a:rPr lang="en-US" altLang="zh-CN" sz="3600" smtClean="0"/>
              <a:t>Java</a:t>
            </a:r>
            <a:r>
              <a:rPr lang="zh-CN" altLang="en-US" sz="3600" smtClean="0"/>
              <a:t>看到如下语句时会如何做？</a:t>
            </a:r>
            <a:r>
              <a:rPr lang="en-US" altLang="zh-CN" sz="3600" smtClean="0"/>
              <a:t/>
            </a:r>
            <a:br>
              <a:rPr lang="en-US" altLang="zh-CN" sz="3600" smtClean="0"/>
            </a:b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grandWizard1.punchFace(dudel1);</a:t>
            </a:r>
          </a:p>
          <a:p>
            <a:pPr lvl="1">
              <a:spcAft>
                <a:spcPts val="2400"/>
              </a:spcAft>
              <a:buNone/>
            </a:pPr>
            <a:endParaRPr lang="zh-CN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1244830" y="2667000"/>
            <a:ext cx="6779356" cy="362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GrandWizard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类中寻找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punchFace()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没有找到！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grandWizard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有父类吗？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类中查找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punchFace()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没有找到！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Wizard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有父类吗？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在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类中查找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punchFace()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找到了！调用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punchFace()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；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 marL="342900" indent="-342900">
              <a:buFont typeface="+mj-lt"/>
              <a:buAutoNum type="arabicPeriod"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减少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dude1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</a:t>
            </a:r>
            <a:r>
              <a:rPr lang="en-US" altLang="zh-CN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hp</a:t>
            </a: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值</a:t>
            </a:r>
            <a:endParaRPr lang="zh-CN" altLang="en-US" sz="2800" b="1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128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举例</a:t>
            </a:r>
            <a:r>
              <a:rPr lang="en-US" altLang="zh-CN" smtClean="0"/>
              <a:t>(1)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532453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Parent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a = 10;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private int b = 20;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protected int c = 30;    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getB()  { return b;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Child extends Parent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Test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Child child = new Child();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System.out.println(child.a);       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允许 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System.out.println(child.b);       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不允许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System.out.println(child.getB());  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允许 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    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System.out.println(child.c);       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允许 </a:t>
            </a:r>
          </a:p>
          <a:p>
            <a:pPr>
              <a:spcBef>
                <a:spcPts val="0"/>
              </a:spcBef>
              <a:buNone/>
            </a:pP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129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举例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5" name="TextBox 4"/>
          <p:cNvSpPr txBox="1"/>
          <p:nvPr/>
        </p:nvSpPr>
        <p:spPr>
          <a:xfrm>
            <a:off x="533400" y="1295400"/>
            <a:ext cx="8153400" cy="5247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Parent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Child extends Parent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name;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setName(String s)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name = s;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TestParent{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Parent a = new Child();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a.setName("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悟空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System.out.println(a.name);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教学内容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</a:t>
            </a:fld>
            <a:endParaRPr lang="en-US" altLang="zh-CN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438400" y="2201862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700338" y="1622425"/>
            <a:ext cx="348044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面向对象方法概述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1698625"/>
            <a:ext cx="608013" cy="533400"/>
            <a:chOff x="1152" y="1275"/>
            <a:chExt cx="383" cy="33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438400" y="3091116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700338" y="2490741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rgbClr val="FF0000"/>
                </a:solidFill>
                <a:ea typeface="宋体" charset="-122"/>
              </a:rPr>
              <a:t>类和对象</a:t>
            </a:r>
            <a:endParaRPr lang="en-US" altLang="zh-CN" sz="3200" b="1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828800" y="2590800"/>
            <a:ext cx="608013" cy="533400"/>
            <a:chOff x="1152" y="1851"/>
            <a:chExt cx="383" cy="336"/>
          </a:xfrm>
        </p:grpSpPr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438400" y="40073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700338" y="3415770"/>
            <a:ext cx="38924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访问控制与方法重载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1828800" y="3505200"/>
            <a:ext cx="608013" cy="533400"/>
            <a:chOff x="1152" y="2413"/>
            <a:chExt cx="383" cy="336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438400" y="494188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00338" y="4365625"/>
            <a:ext cx="22445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继承和多态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828800" y="4419600"/>
            <a:ext cx="608013" cy="533400"/>
            <a:chOff x="1152" y="1851"/>
            <a:chExt cx="383" cy="336"/>
          </a:xfrm>
        </p:grpSpPr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35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7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4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2438400" y="58361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2700338" y="5206425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类的组织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32" name="Group 47"/>
          <p:cNvGrpSpPr>
            <a:grpSpLocks/>
          </p:cNvGrpSpPr>
          <p:nvPr/>
        </p:nvGrpSpPr>
        <p:grpSpPr bwMode="auto">
          <a:xfrm>
            <a:off x="1828800" y="5334000"/>
            <a:ext cx="608013" cy="533400"/>
            <a:chOff x="1152" y="2413"/>
            <a:chExt cx="383" cy="336"/>
          </a:xfrm>
        </p:grpSpPr>
        <p:grpSp>
          <p:nvGrpSpPr>
            <p:cNvPr id="33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43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4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5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2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5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r>
              <a:rPr lang="zh-CN" altLang="en-US" smtClean="0"/>
              <a:t>、子类对象的存储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130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mtClean="0"/>
              <a:t>在创建一个子类对象后</a:t>
            </a:r>
            <a:endParaRPr lang="en-US" altLang="zh-CN" dirty="0" smtClean="0"/>
          </a:p>
          <a:p>
            <a:pPr lvl="1"/>
            <a:r>
              <a:rPr lang="zh-CN" altLang="en-US" smtClean="0"/>
              <a:t>一方面，该子类对象本身是一个独立、完整的对象</a:t>
            </a:r>
            <a:endParaRPr lang="en-US" altLang="zh-CN" dirty="0" smtClean="0"/>
          </a:p>
          <a:p>
            <a:pPr lvl="1"/>
            <a:r>
              <a:rPr lang="zh-CN" altLang="en-US" smtClean="0"/>
              <a:t>另一方面，在该对象内部，又包含了一个父类子对象（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subobject</a:t>
            </a:r>
            <a:r>
              <a:rPr lang="zh-CN" altLang="en-US" smtClean="0"/>
              <a:t>）</a:t>
            </a:r>
            <a:endParaRPr lang="en-US" altLang="zh-CN" smtClean="0"/>
          </a:p>
          <a:p>
            <a:pPr lvl="1"/>
            <a:r>
              <a:rPr lang="zh-CN" altLang="en-US" smtClean="0"/>
              <a:t>该子对象与正常创建的父类对象相同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子类对象中的父类子对象</a:t>
            </a:r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400" y="1457176"/>
            <a:ext cx="7467600" cy="479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6956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子类对象中的父类子对象</a:t>
            </a:r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1600" y="1371600"/>
            <a:ext cx="5791200" cy="463757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52800" y="6019800"/>
            <a:ext cx="182992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Iron man</a:t>
            </a:r>
            <a:endParaRPr lang="zh-CN" altLang="en-US" sz="32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7420107" y="4540358"/>
            <a:ext cx="1266693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如何</a:t>
            </a:r>
            <a:endParaRPr lang="en-US" altLang="zh-CN" sz="2800" b="1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实现？</a:t>
            </a:r>
            <a:endParaRPr lang="zh-CN" altLang="en-US" sz="2800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014972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具体实现</a:t>
            </a:r>
            <a:endParaRPr lang="zh-CN" altLang="en-US"/>
          </a:p>
        </p:txBody>
      </p:sp>
      <p:graphicFrame>
        <p:nvGraphicFramePr>
          <p:cNvPr id="2" name="表格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76395847"/>
              </p:ext>
            </p:extLst>
          </p:nvPr>
        </p:nvGraphicFramePr>
        <p:xfrm>
          <a:off x="1819477" y="1905000"/>
          <a:ext cx="3276600" cy="4038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76600"/>
              </a:tblGrid>
              <a:tr h="1752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Grand</a:t>
                      </a:r>
                      <a:r>
                        <a:rPr lang="zh-CN" altLang="en-US" sz="2800" baseline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成员变量</a:t>
                      </a:r>
                      <a:endParaRPr lang="zh-CN" altLang="en-US" sz="2800" baseline="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2192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Parent</a:t>
                      </a:r>
                      <a:r>
                        <a:rPr lang="zh-CN" altLang="en-US" sz="2800" b="1" baseline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成员变量</a:t>
                      </a:r>
                      <a:endParaRPr lang="zh-CN" altLang="en-US" sz="2800" b="1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10668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baseline="0" smtClean="0">
                          <a:solidFill>
                            <a:schemeClr val="tx1"/>
                          </a:solidFill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Child</a:t>
                      </a:r>
                      <a:r>
                        <a:rPr lang="zh-CN" altLang="en-US" sz="2800" b="1" baseline="0" smtClean="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成员变量</a:t>
                      </a:r>
                      <a:endParaRPr lang="zh-CN" altLang="en-US" sz="2800" baseline="0">
                        <a:solidFill>
                          <a:schemeClr val="tx1"/>
                        </a:solidFill>
                      </a:endParaRPr>
                    </a:p>
                  </a:txBody>
                  <a:tcPr anchor="ctr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5" name="直接箭头连接符 4"/>
          <p:cNvCxnSpPr/>
          <p:nvPr/>
        </p:nvCxnSpPr>
        <p:spPr bwMode="auto">
          <a:xfrm>
            <a:off x="1095277" y="1905000"/>
            <a:ext cx="648000" cy="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stealth" w="lg" len="lg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33277" y="1676400"/>
            <a:ext cx="803425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起始</a:t>
            </a:r>
            <a:endParaRPr lang="en-US" altLang="zh-CN" sz="2400" b="1" smtClean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>
              <a:buNone/>
            </a:pPr>
            <a:r>
              <a:rPr lang="zh-CN" altLang="en-US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地址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右大括号 9"/>
          <p:cNvSpPr/>
          <p:nvPr/>
        </p:nvSpPr>
        <p:spPr bwMode="auto">
          <a:xfrm>
            <a:off x="5248477" y="1985665"/>
            <a:ext cx="228600" cy="1595735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5356705" y="2286000"/>
            <a:ext cx="962123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Grand</a:t>
            </a:r>
          </a:p>
          <a:p>
            <a:pPr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</a:p>
        </p:txBody>
      </p:sp>
      <p:sp>
        <p:nvSpPr>
          <p:cNvPr id="12" name="右大括号 11"/>
          <p:cNvSpPr/>
          <p:nvPr/>
        </p:nvSpPr>
        <p:spPr bwMode="auto">
          <a:xfrm>
            <a:off x="6271105" y="1981200"/>
            <a:ext cx="228600" cy="29718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6429277" y="2905137"/>
            <a:ext cx="1117614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Parent</a:t>
            </a:r>
          </a:p>
          <a:p>
            <a:pPr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</a:p>
        </p:txBody>
      </p:sp>
      <p:sp>
        <p:nvSpPr>
          <p:cNvPr id="14" name="右大括号 13"/>
          <p:cNvSpPr/>
          <p:nvPr/>
        </p:nvSpPr>
        <p:spPr bwMode="auto">
          <a:xfrm>
            <a:off x="7419877" y="1981200"/>
            <a:ext cx="228600" cy="3962400"/>
          </a:xfrm>
          <a:prstGeom prst="rightBrace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648477" y="3438537"/>
            <a:ext cx="962123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anose="02010600030101010101" pitchFamily="2" charset="-122"/>
                <a:ea typeface="宋体" panose="02010600030101010101" pitchFamily="2" charset="-122"/>
              </a:rPr>
              <a:t>Child</a:t>
            </a:r>
          </a:p>
          <a:p>
            <a:pPr>
              <a:buNone/>
            </a:pP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对象</a:t>
            </a:r>
          </a:p>
        </p:txBody>
      </p:sp>
    </p:spTree>
    <p:extLst>
      <p:ext uri="{BB962C8B-B14F-4D97-AF65-F5344CB8AC3E}">
        <p14:creationId xmlns:p14="http://schemas.microsoft.com/office/powerpoint/2010/main" val="14568636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示例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371600"/>
            <a:ext cx="8229600" cy="501675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class Man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String 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class IronMan extends Man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String 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nickname;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void 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print()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("Man: " + name);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("Ironman: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 + nickname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000" b="1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IronMan 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im = new IronMan();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im.nickname 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= "</a:t>
            </a:r>
            <a:r>
              <a:rPr lang="zh-CN" altLang="en-US" sz="2000" b="1">
                <a:latin typeface="Courier New" pitchFamily="49" charset="0"/>
                <a:cs typeface="Courier New" pitchFamily="49" charset="0"/>
              </a:rPr>
              <a:t>钢铁侠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";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Man 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m = im;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m.name 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= "Tony Stark";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im.print</a:t>
            </a: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();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0200" y="4038600"/>
            <a:ext cx="3552568" cy="1143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4953000" y="5334000"/>
            <a:ext cx="3429000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m.nickname = "</a:t>
            </a:r>
            <a:r>
              <a:rPr lang="zh-CN" altLang="en-US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钢铁侠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";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m.print();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70508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r>
              <a:rPr lang="zh-CN" altLang="en-US" smtClean="0"/>
              <a:t>、构造函数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135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mtClean="0"/>
              <a:t>父类和子类的构造函数</a:t>
            </a:r>
            <a:endParaRPr lang="en-US" altLang="zh-CN" dirty="0" smtClean="0"/>
          </a:p>
          <a:p>
            <a:pPr lvl="1"/>
            <a:r>
              <a:rPr lang="zh-CN" altLang="en-US" smtClean="0"/>
              <a:t>若构造函数无参数，在创建子类对象时，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mtClean="0"/>
              <a:t>会</a:t>
            </a:r>
            <a:r>
              <a:rPr lang="zh-CN" altLang="en-US" smtClean="0">
                <a:solidFill>
                  <a:srgbClr val="0000FF"/>
                </a:solidFill>
              </a:rPr>
              <a:t>自动</a:t>
            </a:r>
            <a:r>
              <a:rPr lang="zh-CN" altLang="en-US" smtClean="0"/>
              <a:t>先调用父类的构造函数</a:t>
            </a:r>
            <a:endParaRPr lang="en-US" altLang="zh-CN" dirty="0" smtClean="0"/>
          </a:p>
          <a:p>
            <a:pPr lvl="1"/>
            <a:r>
              <a:rPr lang="zh-CN" altLang="en-US" smtClean="0"/>
              <a:t>若构造函数有参数，在子类中须用</a:t>
            </a:r>
            <a:r>
              <a:rPr lang="en-US" altLang="zh-CN" smtClean="0"/>
              <a:t>super</a:t>
            </a:r>
            <a:r>
              <a:rPr lang="zh-CN" altLang="en-US" smtClean="0"/>
              <a:t>主动调用父类的构造函数，并给出参数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136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构造函数无参数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430953"/>
            <a:ext cx="8153400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CPU8086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CPU8086()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System.out.println("8086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CPU286 extends CPU8086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CPU286()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System.out.println("286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构造函数无参数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430953"/>
            <a:ext cx="8305800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CPU386 extends CPU286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CPU386()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System.out.println("386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CPU{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static void main(String[] args){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CPU386 cpu = new CPU386();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495800" y="2819400"/>
            <a:ext cx="3638698" cy="1524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138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构造函数有参数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430953"/>
            <a:ext cx="8153400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CPU8086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CPU8086(int i)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System.out.println("8086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CPU286 extends CPU8086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CPU286(int i)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super(i);  //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必须是第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1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条语句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System.out.println("286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4095642" y="5429071"/>
            <a:ext cx="2381358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super</a:t>
            </a:r>
            <a:r>
              <a:rPr lang="zh-CN" altLang="en-US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的用法</a:t>
            </a:r>
            <a:endParaRPr lang="en-US" altLang="zh-CN" sz="2400" b="1" smtClean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super()</a:t>
            </a:r>
          </a:p>
          <a:p>
            <a:pPr>
              <a:spcBef>
                <a:spcPts val="0"/>
              </a:spcBef>
              <a:buFont typeface="Wingdings" pitchFamily="2" charset="2"/>
              <a:buChar char="ü"/>
            </a:pPr>
            <a:r>
              <a:rPr lang="zh-CN" altLang="en-US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 </a:t>
            </a: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super.member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139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构造函数有参数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430953"/>
            <a:ext cx="8305800" cy="489364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class CPU386 extends CPU286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CPU386()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super(5);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System.out.println("386 constructor");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CPU2{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static void main(String[] args){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CPU386 cpu = new CPU386();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软件系统是什么？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676400"/>
            <a:ext cx="7696200" cy="4114800"/>
          </a:xfrm>
        </p:spPr>
        <p:txBody>
          <a:bodyPr/>
          <a:lstStyle/>
          <a:p>
            <a:r>
              <a:rPr lang="zh-CN" altLang="en-US" smtClean="0"/>
              <a:t>在</a:t>
            </a:r>
            <a:r>
              <a:rPr lang="en-US" altLang="zh-CN" smtClean="0"/>
              <a:t>OOP</a:t>
            </a:r>
            <a:r>
              <a:rPr lang="zh-CN" altLang="en-US" smtClean="0"/>
              <a:t>中，何为软件系统？</a:t>
            </a:r>
            <a:endParaRPr lang="en-US" altLang="zh-CN" dirty="0" smtClean="0"/>
          </a:p>
          <a:p>
            <a:pPr lvl="1"/>
            <a:r>
              <a:rPr lang="zh-CN" altLang="en-US" smtClean="0"/>
              <a:t>一个程序就是一组相互交互的对象</a:t>
            </a:r>
            <a:endParaRPr lang="en-US" altLang="zh-CN" dirty="0" smtClean="0"/>
          </a:p>
          <a:p>
            <a:pPr lvl="1"/>
            <a:r>
              <a:rPr lang="zh-CN" altLang="en-US" smtClean="0"/>
              <a:t>对象之间相互合作以完成任务</a:t>
            </a:r>
            <a:endParaRPr lang="en-US" altLang="zh-CN" smtClean="0"/>
          </a:p>
          <a:p>
            <a:pPr lvl="1"/>
            <a:r>
              <a:rPr lang="zh-CN" altLang="en-US" smtClean="0"/>
              <a:t>对象之间通过发送“消息”来交流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r>
              <a:rPr lang="zh-CN" altLang="en-US" smtClean="0"/>
              <a:t>、类的继承举例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140</a:t>
            </a:fld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mtClean="0"/>
              <a:t>律师事务所</a:t>
            </a:r>
            <a:endParaRPr lang="en-US" altLang="zh-CN" dirty="0" smtClean="0"/>
          </a:p>
          <a:p>
            <a:pPr lvl="1"/>
            <a:r>
              <a:rPr lang="zh-CN" altLang="en-US" smtClean="0"/>
              <a:t>公司有一些公共的规章制度，包括每周工作时间（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40</a:t>
            </a:r>
            <a:r>
              <a:rPr lang="zh-CN" altLang="en-US" smtClean="0"/>
              <a:t>小时）、假期长度（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10</a:t>
            </a:r>
            <a:r>
              <a:rPr lang="zh-CN" altLang="en-US" smtClean="0"/>
              <a:t>天）、年薪（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40000</a:t>
            </a:r>
            <a:r>
              <a:rPr lang="zh-CN" altLang="en-US" smtClean="0"/>
              <a:t>）等</a:t>
            </a:r>
            <a:endParaRPr lang="en-US" altLang="zh-CN" dirty="0" smtClean="0"/>
          </a:p>
          <a:p>
            <a:pPr lvl="1"/>
            <a:r>
              <a:rPr lang="zh-CN" altLang="en-US" smtClean="0"/>
              <a:t>公司有不同类型的员工，每一类员工有一些特定的规章制度，或是对公共的规章制度的修正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  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141</a:t>
            </a:fld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mtClean="0"/>
              <a:t>公司员工</a:t>
            </a:r>
            <a:endParaRPr lang="en-US" altLang="zh-CN" dirty="0" smtClean="0"/>
          </a:p>
          <a:p>
            <a:pPr lvl="1"/>
            <a:r>
              <a:rPr lang="zh-CN" altLang="en-US" smtClean="0"/>
              <a:t>律师：负责打官司，额外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5</a:t>
            </a:r>
            <a:r>
              <a:rPr lang="zh-CN" altLang="en-US" smtClean="0"/>
              <a:t>天休假</a:t>
            </a:r>
            <a:endParaRPr lang="en-US" altLang="zh-CN" dirty="0" smtClean="0"/>
          </a:p>
          <a:p>
            <a:pPr lvl="1"/>
            <a:r>
              <a:rPr lang="zh-CN" altLang="en-US" smtClean="0"/>
              <a:t>市场销售：做广告宣传，年薪比普通员工高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10000</a:t>
            </a:r>
          </a:p>
          <a:p>
            <a:pPr lvl="1"/>
            <a:r>
              <a:rPr lang="zh-CN" altLang="en-US" smtClean="0"/>
              <a:t>秘书：负责文字记录</a:t>
            </a:r>
            <a:endParaRPr lang="en-US" altLang="zh-CN" smtClean="0"/>
          </a:p>
          <a:p>
            <a:pPr lvl="1"/>
            <a:r>
              <a:rPr lang="zh-CN" altLang="en-US" smtClean="0"/>
              <a:t>法律秘书：除普通秘书工作外，还负责撰写法律文书，年薪高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5000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057400" y="6029980"/>
            <a:ext cx="523412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定义几个类？类之间关系如何？</a:t>
            </a:r>
            <a:endParaRPr lang="zh-CN" altLang="en-US" sz="2800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类的层次结构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142</a:t>
            </a:fld>
            <a:endParaRPr lang="en-US" altLang="zh-CN" dirty="0"/>
          </a:p>
        </p:txBody>
      </p:sp>
      <p:sp>
        <p:nvSpPr>
          <p:cNvPr id="17" name="矩形 16"/>
          <p:cNvSpPr/>
          <p:nvPr/>
        </p:nvSpPr>
        <p:spPr bwMode="auto">
          <a:xfrm>
            <a:off x="3429000" y="1905000"/>
            <a:ext cx="180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Employee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8" name="矩形 17"/>
          <p:cNvSpPr/>
          <p:nvPr/>
        </p:nvSpPr>
        <p:spPr bwMode="auto">
          <a:xfrm>
            <a:off x="1219200" y="3748801"/>
            <a:ext cx="180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Lawyer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矩形 18"/>
          <p:cNvSpPr/>
          <p:nvPr/>
        </p:nvSpPr>
        <p:spPr bwMode="auto">
          <a:xfrm>
            <a:off x="3457800" y="3748801"/>
            <a:ext cx="180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Secretary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0" name="矩形 19"/>
          <p:cNvSpPr/>
          <p:nvPr/>
        </p:nvSpPr>
        <p:spPr bwMode="auto">
          <a:xfrm>
            <a:off x="5667600" y="3748801"/>
            <a:ext cx="180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Marketer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1" name="矩形 20"/>
          <p:cNvSpPr/>
          <p:nvPr/>
        </p:nvSpPr>
        <p:spPr bwMode="auto">
          <a:xfrm>
            <a:off x="3326400" y="4953000"/>
            <a:ext cx="2160000" cy="457200"/>
          </a:xfrm>
          <a:prstGeom prst="rect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400" b="1" i="0" u="none" strike="noStrike" cap="none" normalizeH="0" baseline="0" smtClean="0">
                <a:ln>
                  <a:noFill/>
                </a:ln>
                <a:effectLst/>
                <a:latin typeface="Times New Roman" pitchFamily="18" charset="0"/>
                <a:cs typeface="Times New Roman" pitchFamily="18" charset="0"/>
              </a:rPr>
              <a:t>LegalSecretary</a:t>
            </a:r>
            <a:endParaRPr kumimoji="0" lang="zh-CN" altLang="en-US" sz="2400" b="1" i="0" u="none" strike="noStrike" cap="none" normalizeH="0" baseline="0" dirty="0" smtClean="0">
              <a:ln>
                <a:noFill/>
              </a:ln>
              <a:effectLst/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7" name="直接连接符 26"/>
          <p:cNvCxnSpPr/>
          <p:nvPr/>
        </p:nvCxnSpPr>
        <p:spPr bwMode="auto">
          <a:xfrm>
            <a:off x="2120400" y="3048000"/>
            <a:ext cx="4446000" cy="0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 rot="16200000" flipH="1">
            <a:off x="4001399" y="2716800"/>
            <a:ext cx="684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4" name="直接连接符 33"/>
          <p:cNvCxnSpPr/>
          <p:nvPr/>
        </p:nvCxnSpPr>
        <p:spPr bwMode="auto">
          <a:xfrm rot="16200000" flipH="1">
            <a:off x="1791601" y="3406800"/>
            <a:ext cx="684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" name="直接连接符 34"/>
          <p:cNvCxnSpPr/>
          <p:nvPr/>
        </p:nvCxnSpPr>
        <p:spPr bwMode="auto">
          <a:xfrm rot="16200000" flipH="1">
            <a:off x="4001401" y="3406800"/>
            <a:ext cx="684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6" name="直接连接符 35"/>
          <p:cNvCxnSpPr/>
          <p:nvPr/>
        </p:nvCxnSpPr>
        <p:spPr bwMode="auto">
          <a:xfrm rot="16200000" flipH="1">
            <a:off x="6211199" y="3406800"/>
            <a:ext cx="684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7" name="直接连接符 36"/>
          <p:cNvCxnSpPr/>
          <p:nvPr/>
        </p:nvCxnSpPr>
        <p:spPr bwMode="auto">
          <a:xfrm rot="16200000" flipH="1">
            <a:off x="4145401" y="44028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40" name="直接连接符 39"/>
          <p:cNvCxnSpPr/>
          <p:nvPr/>
        </p:nvCxnSpPr>
        <p:spPr bwMode="auto">
          <a:xfrm rot="16200000" flipH="1">
            <a:off x="4145403" y="4770000"/>
            <a:ext cx="396000" cy="1"/>
          </a:xfrm>
          <a:prstGeom prst="line">
            <a:avLst/>
          </a:prstGeom>
          <a:noFill/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Employee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351776"/>
            <a:ext cx="8153400" cy="52014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Employee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getHours()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40;        // works 40 hours / week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 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double getSalary()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40000.0;   // $40,000.00 / year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    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getVacationDays()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10;        // 2 weeks' paid vacation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getVacationForm()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"yellow";  // use the yellow form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Secretary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Lawyer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161792"/>
            <a:ext cx="8153400" cy="173380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Secretary extends Employee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takeDictation()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System.out.println("Writing that down!");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457200" y="2934000"/>
            <a:ext cx="8153400" cy="38625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Lawyer extends Employee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getVacationForm()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"pink";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sue()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System.out.println("I'll see you in court!");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int getVacationDays()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8" name="矩形 7"/>
          <p:cNvSpPr/>
          <p:nvPr/>
        </p:nvSpPr>
        <p:spPr>
          <a:xfrm>
            <a:off x="2813303" y="5583600"/>
            <a:ext cx="449353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0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super.getVacationDays() + 5;</a:t>
            </a:r>
            <a:endParaRPr lang="zh-CN" altLang="en-US" sz="2000">
              <a:solidFill>
                <a:srgbClr val="99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8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145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LegalSecretary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838504"/>
            <a:ext cx="8153400" cy="372409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LegalSecretary extends Secretary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public double getSalary()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double baseSalary = super.getSalary();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return baseSalary + 5000;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None/>
            </a:pP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public void fileLegalBriefs() 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System.out.println("Filing your briefs!");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r>
              <a:rPr lang="zh-CN" altLang="en-US" smtClean="0"/>
              <a:t>、多态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146</a:t>
            </a:fld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mtClean="0"/>
              <a:t>多态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Polymorphism</a:t>
            </a:r>
            <a:r>
              <a:rPr lang="en-US" altLang="zh-CN" smtClean="0"/>
              <a:t>)</a:t>
            </a:r>
            <a:endParaRPr lang="en-US" altLang="zh-CN" dirty="0" smtClean="0"/>
          </a:p>
          <a:p>
            <a:pPr lvl="1"/>
            <a:r>
              <a:rPr lang="zh-CN" altLang="en-US" smtClean="0"/>
              <a:t>一个引用变量根据它所指向的对象类型来改变其行为的能力</a:t>
            </a:r>
            <a:endParaRPr lang="en-US" altLang="zh-CN" dirty="0" smtClean="0"/>
          </a:p>
          <a:p>
            <a:pPr lvl="1"/>
            <a:r>
              <a:rPr lang="zh-CN" altLang="en-US" smtClean="0"/>
              <a:t>这允许不同子类的多个对象可被视为同一个父类的对象，却又能根据各个对象所属的子类自动地选择合适的方法去执行</a:t>
            </a:r>
            <a:endParaRPr lang="en-US" altLang="zh-CN" dirty="0" smtClean="0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 </a:t>
            </a:r>
            <a:r>
              <a:rPr lang="zh-CN" altLang="en-US" smtClean="0"/>
              <a:t>重写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overriding</a:t>
            </a:r>
            <a:r>
              <a:rPr lang="en-US" altLang="zh-CN" smtClean="0"/>
              <a:t>)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147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371600"/>
            <a:ext cx="8305800" cy="517680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class Foo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void method()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...do something...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class Bar extends Foo {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void method()</a:t>
            </a:r>
            <a:r>
              <a:rPr lang="en-US" altLang="zh-CN" sz="28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{ 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...do something else...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多态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148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5247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System.out.println("Sound for an animal");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Dog extends Animal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 // Overriding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汪汪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Cat extends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 // Overriding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喵喵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149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5247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Duck extends Animal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呱呱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MainClass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Dog dog = new Dog();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Cat cat = new Cat();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Duck duck = new Duck();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dog.sound();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cat.sound();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duck.sound();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多态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5334000" y="4419600"/>
            <a:ext cx="3430747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如果想对所有的</a:t>
            </a:r>
            <a:endParaRPr lang="en-US" altLang="zh-CN" sz="2800" b="1" smtClean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Animal</a:t>
            </a:r>
            <a:r>
              <a:rPr lang="zh-CN" altLang="en-US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对象进行</a:t>
            </a:r>
            <a:endParaRPr lang="en-US" altLang="zh-CN" sz="2800" b="1" smtClean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批量或参数化处理？</a:t>
            </a:r>
            <a:endParaRPr lang="zh-CN" altLang="en-US" sz="2800" b="1" dirty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</a:t>
            </a:r>
            <a:r>
              <a:rPr lang="zh-CN" altLang="en-US" dirty="0" smtClean="0"/>
              <a:t>对象（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Object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5257800" cy="4953000"/>
          </a:xfrm>
        </p:spPr>
        <p:txBody>
          <a:bodyPr/>
          <a:lstStyle/>
          <a:p>
            <a:r>
              <a:rPr lang="zh-CN" altLang="en-US" dirty="0" smtClean="0"/>
              <a:t>什么是</a:t>
            </a:r>
            <a:r>
              <a:rPr lang="zh-CN" altLang="en-US" dirty="0" smtClean="0">
                <a:solidFill>
                  <a:srgbClr val="0000FF"/>
                </a:solidFill>
              </a:rPr>
              <a:t>对象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在认知心理学中，对象是指可触摸、可见或思维可理解的东西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软件工程中的定义：对象是一个具有状态、行为和标识的实体。相似对象的结构和行为在它们的共有的类中定义。</a:t>
            </a:r>
            <a:endParaRPr lang="en-US" altLang="zh-CN" dirty="0" smtClean="0"/>
          </a:p>
        </p:txBody>
      </p:sp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248400" y="1219200"/>
            <a:ext cx="2438400" cy="2333624"/>
          </a:xfrm>
          <a:prstGeom prst="rect">
            <a:avLst/>
          </a:prstGeom>
        </p:spPr>
      </p:pic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324599" y="3810000"/>
            <a:ext cx="2051880" cy="266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150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多态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246" y="1523321"/>
            <a:ext cx="8132354" cy="25914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&lt;Type&gt;[] theAnimals = new &lt;Type&gt;[3]; 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初始化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theAnimals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数组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for(int i = 0; i &lt; 3; i++) {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   theAnimals[i].sound();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2286000" y="4233851"/>
            <a:ext cx="3621504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MakeSound(dog);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MakeSound(cat);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MakeSound(duck);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重载法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?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65453" y="1523321"/>
            <a:ext cx="7487947" cy="465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void MakeSound(Dog dog)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dog.sound();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void MakeSound(Cat cat)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cat.sound();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void MakeSound(Duck duck)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duck.sound();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Why</a:t>
            </a:r>
            <a:r>
              <a:rPr lang="zh-CN" altLang="en-US" smtClean="0"/>
              <a:t>多态</a:t>
            </a:r>
            <a:r>
              <a:rPr lang="en-US" altLang="zh-CN" smtClean="0"/>
              <a:t>?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152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533400" y="1952179"/>
            <a:ext cx="8060220" cy="30008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需要这样一种机制：合而不同。即在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编写代码时将各种子类对象按照相同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类型来处理，以简化代码；而在运行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时，分别绑定到各自不同的实现函数。</a:t>
            </a:r>
            <a:endParaRPr lang="zh-CN" altLang="en-US" sz="3600" b="1" dirty="0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数组化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78246" y="1905000"/>
            <a:ext cx="8347157" cy="362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Animal[]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theAnimals = new Animal[3];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theAnimals[0] = new Dog(); </a:t>
            </a:r>
            <a:r>
              <a:rPr lang="en-US" altLang="zh-CN" sz="28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//upcasting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theAnimals[1] = new Cat();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theAnimals[2] = new Duck();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for(int i = 0; i &lt; 3; i++)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theAnimals[i].sound(); </a:t>
            </a:r>
            <a:r>
              <a:rPr lang="en-US" altLang="zh-CN" sz="28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//</a:t>
            </a:r>
            <a:r>
              <a:rPr lang="zh-CN" altLang="en-US" sz="28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哪个</a:t>
            </a:r>
            <a:r>
              <a:rPr lang="en-US" altLang="zh-CN" sz="28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sound?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参数化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291038" y="1524000"/>
            <a:ext cx="8776762" cy="46597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static void MakeSound(</a:t>
            </a:r>
            <a:r>
              <a:rPr lang="en-US" altLang="zh-CN" sz="28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Animal a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){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a.sound(); 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Dog dog = new Dog();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Cat cat = new Cat();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Duck duck = new Duck();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MakeSound(dog);	//upcasting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MakeSound(cat);  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猫的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sound()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MakeSound(duck); 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鸭子的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sound()</a:t>
            </a:r>
          </a:p>
        </p:txBody>
      </p:sp>
      <p:sp>
        <p:nvSpPr>
          <p:cNvPr id="5" name="矩形 4"/>
          <p:cNvSpPr/>
          <p:nvPr/>
        </p:nvSpPr>
        <p:spPr>
          <a:xfrm>
            <a:off x="5715000" y="3159949"/>
            <a:ext cx="3070071" cy="103105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编译器如何知道</a:t>
            </a:r>
            <a:endParaRPr lang="en-US" altLang="zh-CN" sz="2800" b="1" smtClean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是哪种子类对象？</a:t>
            </a:r>
            <a:endParaRPr lang="zh-CN" altLang="en-US" sz="28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6</a:t>
            </a:r>
            <a:r>
              <a:rPr lang="zh-CN" altLang="en-US" smtClean="0"/>
              <a:t>、方法调用绑定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155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4953000"/>
          </a:xfrm>
        </p:spPr>
        <p:txBody>
          <a:bodyPr/>
          <a:lstStyle/>
          <a:p>
            <a:r>
              <a:rPr lang="zh-CN" altLang="en-US" sz="3200" smtClean="0"/>
              <a:t>绑定（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binding</a:t>
            </a:r>
            <a:r>
              <a:rPr lang="zh-CN" altLang="en-US" sz="3200" smtClean="0"/>
              <a:t>）：把一个方法调用与相应的方法体关联起来</a:t>
            </a:r>
            <a:endParaRPr lang="en-US" altLang="zh-CN" sz="320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静态绑定</a:t>
            </a:r>
            <a:endParaRPr lang="en-US" altLang="zh-CN" sz="3200" dirty="0" smtClean="0"/>
          </a:p>
          <a:p>
            <a:pPr lvl="1">
              <a:spcAft>
                <a:spcPts val="1200"/>
              </a:spcAft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在程序运行之前由编译器或链接器完成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3200" smtClean="0"/>
              <a:t>动态绑定</a:t>
            </a:r>
            <a:endParaRPr lang="en-US" altLang="zh-CN" sz="3200" smtClean="0"/>
          </a:p>
          <a:p>
            <a:pPr lvl="1"/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在程序运行时完成，基于对象的类型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3886200" y="5715000"/>
            <a:ext cx="2969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C</a:t>
            </a:r>
            <a:r>
              <a:rPr lang="zh-CN" altLang="en-US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语言何种类型？</a:t>
            </a:r>
            <a:endParaRPr lang="en-US" altLang="zh-CN" sz="2800" b="1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6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Java</a:t>
            </a:r>
            <a:r>
              <a:rPr lang="zh-CN" altLang="en-US" smtClean="0"/>
              <a:t>中的绑定方式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156</a:t>
            </a:fld>
            <a:endParaRPr lang="en-US" altLang="zh-CN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447800"/>
            <a:ext cx="8153400" cy="4953000"/>
          </a:xfrm>
        </p:spPr>
        <p:txBody>
          <a:bodyPr/>
          <a:lstStyle/>
          <a:p>
            <a:r>
              <a:rPr lang="en-US" altLang="zh-CN" sz="3200" smtClean="0"/>
              <a:t>Java</a:t>
            </a:r>
            <a:r>
              <a:rPr lang="zh-CN" altLang="en-US" sz="3200" smtClean="0"/>
              <a:t>中的所有方法绑定都是动态绑定，除非该方法被声明为</a:t>
            </a:r>
            <a:r>
              <a:rPr lang="en-US" altLang="zh-CN" sz="3200" smtClean="0"/>
              <a:t>final</a:t>
            </a:r>
            <a:r>
              <a:rPr lang="zh-CN" altLang="en-US" sz="3200" smtClean="0"/>
              <a:t>。</a:t>
            </a:r>
            <a:endParaRPr lang="en-US" altLang="zh-CN" sz="320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在编译阶段，编译器仍不知道对象的类型，但在程序运行阶段，方法调用机制能够确定对象的类型，并调用正确的方法体。</a:t>
            </a:r>
            <a:endParaRPr lang="en-US" altLang="zh-CN" sz="3200" dirty="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在具体实现上，一般会</a:t>
            </a:r>
            <a:r>
              <a:rPr lang="zh-CN" altLang="en-US" sz="3200" smtClean="0">
                <a:solidFill>
                  <a:srgbClr val="FF0000"/>
                </a:solidFill>
              </a:rPr>
              <a:t>在对象中</a:t>
            </a:r>
            <a:r>
              <a:rPr lang="zh-CN" altLang="en-US" sz="3200" smtClean="0"/>
              <a:t>设置一些类型信息。</a:t>
            </a:r>
            <a:endParaRPr lang="en-US" altLang="zh-CN" sz="3200" smtClean="0"/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157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533400" y="1143000"/>
            <a:ext cx="8305800" cy="55626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class Human{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vod eat()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System.out.println("Human is eating");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void walk()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System.out.println("Human is walking");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public class Boy extends Human{   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void eat(){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System.out.println("Boy is eating");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void play(){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System.out.println("Boy is playing");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public static void main(String[] args) {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Human obj = new Boy();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obj.eat();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    obj.walk();        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lnSpc>
                <a:spcPts val="1500"/>
              </a:lnSpc>
              <a:spcBef>
                <a:spcPts val="0"/>
              </a:spcBef>
              <a:buNone/>
            </a:pPr>
            <a:r>
              <a:rPr lang="en-US" altLang="zh-CN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多态例子之一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3480493" y="5940000"/>
            <a:ext cx="1701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obj.play();</a:t>
            </a:r>
            <a:endParaRPr lang="zh-CN" altLang="en-US">
              <a:solidFill>
                <a:srgbClr val="FF0000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486400" y="5638800"/>
            <a:ext cx="2286000" cy="769441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Boy is eating</a:t>
            </a:r>
          </a:p>
          <a:p>
            <a:pPr>
              <a:buNone/>
            </a:pPr>
            <a:r>
              <a:rPr lang="en-US" altLang="zh-CN" sz="20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Human is walking</a:t>
            </a:r>
            <a:endParaRPr lang="zh-CN" altLang="en-US" sz="20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6553200" y="2879669"/>
            <a:ext cx="2499402" cy="13665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Upcasting+</a:t>
            </a:r>
            <a:r>
              <a:rPr lang="zh-CN" altLang="en-US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重写</a:t>
            </a:r>
            <a:endParaRPr lang="en-US" altLang="zh-CN" b="1" smtClean="0">
              <a:solidFill>
                <a:srgbClr val="FF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smtClean="0">
                <a:solidFill>
                  <a:srgbClr val="FF0000"/>
                </a:solidFill>
              </a:rPr>
              <a:t> </a:t>
            </a:r>
            <a:r>
              <a:rPr lang="zh-CN" altLang="en-US" b="1" smtClean="0">
                <a:solidFill>
                  <a:srgbClr val="FF0000"/>
                </a:solidFill>
              </a:rPr>
              <a:t>子类对象、子类引用</a:t>
            </a:r>
            <a:endParaRPr lang="en-US" altLang="zh-CN" b="1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smtClean="0">
                <a:solidFill>
                  <a:srgbClr val="FF0000"/>
                </a:solidFill>
              </a:rPr>
              <a:t> </a:t>
            </a:r>
            <a:r>
              <a:rPr lang="zh-CN" altLang="en-US" b="1" smtClean="0">
                <a:solidFill>
                  <a:srgbClr val="FF0000"/>
                </a:solidFill>
              </a:rPr>
              <a:t>子类对象、父类引用</a:t>
            </a:r>
            <a:endParaRPr lang="en-US" altLang="zh-CN" b="1" smtClean="0">
              <a:solidFill>
                <a:srgbClr val="FF0000"/>
              </a:solidFill>
            </a:endParaRPr>
          </a:p>
          <a:p>
            <a:pPr>
              <a:buFont typeface="Wingdings" pitchFamily="2" charset="2"/>
              <a:buChar char="l"/>
            </a:pPr>
            <a:r>
              <a:rPr lang="en-US" altLang="zh-CN" b="1" smtClean="0">
                <a:solidFill>
                  <a:srgbClr val="FF0000"/>
                </a:solidFill>
              </a:rPr>
              <a:t> </a:t>
            </a:r>
            <a:r>
              <a:rPr lang="zh-CN" altLang="en-US" b="1" smtClean="0">
                <a:solidFill>
                  <a:srgbClr val="FF0000"/>
                </a:solidFill>
              </a:rPr>
              <a:t>父类对象、父类引用</a:t>
            </a:r>
            <a:endParaRPr lang="zh-CN" altLang="en-US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10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158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187961"/>
            <a:ext cx="8305800" cy="5593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Foo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method1()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System.out.println("foo 1");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method2()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System.out.println("foo 2");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toString()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"foo";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Bar extends Foo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method2()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System.out.println("bar 2");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多态例子之二</a:t>
            </a:r>
            <a:r>
              <a:rPr lang="en-US" altLang="zh-CN" smtClean="0"/>
              <a:t>(1)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159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388507"/>
            <a:ext cx="8305800" cy="455509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Baz extends Foo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method1()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System.out.println("baz 1");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String toString()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return "baz";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Mumble extends Baz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method2()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System.out.println("mumble 2");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多态例子之二</a:t>
            </a:r>
            <a:r>
              <a:rPr lang="en-US" altLang="zh-CN" smtClean="0"/>
              <a:t>(2)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状态、行为和标识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</a:t>
            </a:fld>
            <a:endParaRPr lang="en-US" altLang="zh-CN" dirty="0"/>
          </a:p>
        </p:txBody>
      </p:sp>
      <p:pic>
        <p:nvPicPr>
          <p:cNvPr id="10" name="图片 9" descr="无标题.jpg"/>
          <p:cNvPicPr>
            <a:picLocks noChangeAspect="1"/>
          </p:cNvPicPr>
          <p:nvPr/>
        </p:nvPicPr>
        <p:blipFill>
          <a:blip cstate="print"/>
          <a:stretch>
            <a:fillRect/>
          </a:stretch>
        </p:blipFill>
        <p:spPr>
          <a:xfrm>
            <a:off x="762000" y="1329515"/>
            <a:ext cx="7543800" cy="507128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160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388507"/>
            <a:ext cx="8305800" cy="317009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Foo[] pity = {new Baz(), new Bar(),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      new Mumble(), new Foo()};</a:t>
            </a:r>
          </a:p>
          <a:p>
            <a:pPr>
              <a:spcBef>
                <a:spcPts val="300"/>
              </a:spcBef>
              <a:buNone/>
            </a:pP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for (int i = 0; i &lt; pity.length; i++)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System.out.println(pity[i]);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pity[i].method1();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pity[i].method2();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System.out.println();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多态例子之二</a:t>
            </a:r>
            <a:r>
              <a:rPr lang="en-US" altLang="zh-CN" smtClean="0"/>
              <a:t>(3)</a:t>
            </a:r>
            <a:endParaRPr lang="zh-CN" altLang="en-US"/>
          </a:p>
        </p:txBody>
      </p:sp>
      <p:sp>
        <p:nvSpPr>
          <p:cNvPr id="7" name="矩形 6"/>
          <p:cNvSpPr/>
          <p:nvPr/>
        </p:nvSpPr>
        <p:spPr>
          <a:xfrm>
            <a:off x="609600" y="4876800"/>
            <a:ext cx="415209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上述代码的输出结果是？</a:t>
            </a:r>
            <a:endParaRPr lang="en-US" altLang="zh-CN" sz="2800" b="1" smtClean="0">
              <a:solidFill>
                <a:srgbClr val="99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多态例子之二</a:t>
            </a:r>
            <a:r>
              <a:rPr lang="en-US" altLang="zh-CN" smtClean="0"/>
              <a:t>(4)</a:t>
            </a:r>
            <a:endParaRPr lang="zh-CN" altLang="en-US"/>
          </a:p>
        </p:txBody>
      </p:sp>
      <p:pic>
        <p:nvPicPr>
          <p:cNvPr id="8" name="Picture 7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28600" y="1616152"/>
            <a:ext cx="5903447" cy="4784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TextBox 8"/>
          <p:cNvSpPr txBox="1"/>
          <p:nvPr/>
        </p:nvSpPr>
        <p:spPr>
          <a:xfrm>
            <a:off x="5105400" y="1138297"/>
            <a:ext cx="3886200" cy="206210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Foo[] pity = {new Baz(), new Bar(),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          new Mumble(), new Foo()};</a:t>
            </a:r>
          </a:p>
          <a:p>
            <a:pPr>
              <a:spcBef>
                <a:spcPts val="300"/>
              </a:spcBef>
              <a:buNone/>
            </a:pPr>
            <a:endParaRPr lang="en-US" altLang="zh-CN" sz="12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for (int i = 0; i &lt; pity.length; i++)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System.out.println(pity[i]);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pity[i].method1();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pity[i].method2();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    System.out.println();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12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477000" y="2996148"/>
            <a:ext cx="2286000" cy="3785652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baz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baz 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 2</a:t>
            </a:r>
          </a:p>
          <a:p>
            <a:pPr>
              <a:spcBef>
                <a:spcPts val="0"/>
              </a:spcBef>
              <a:buNone/>
            </a:pPr>
            <a:endParaRPr lang="en-US" altLang="zh-CN" sz="1600" b="1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 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bar 2</a:t>
            </a:r>
          </a:p>
          <a:p>
            <a:pPr>
              <a:spcBef>
                <a:spcPts val="0"/>
              </a:spcBef>
              <a:buNone/>
            </a:pPr>
            <a:endParaRPr lang="en-US" altLang="zh-CN" sz="1600" b="1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baz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baz 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mumble 2</a:t>
            </a:r>
          </a:p>
          <a:p>
            <a:pPr>
              <a:spcBef>
                <a:spcPts val="0"/>
              </a:spcBef>
              <a:buNone/>
            </a:pPr>
            <a:endParaRPr lang="en-US" altLang="zh-CN" sz="1600" b="1" smtClean="0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 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16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foo 2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00"/>
                            </p:stCondLst>
                            <p:childTnLst>
                              <p:par>
                                <p:cTn id="47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1000"/>
                            </p:stCondLst>
                            <p:childTnLst>
                              <p:par>
                                <p:cTn id="5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0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0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10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uiExpand="1" build="p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  Overriding vs. overloading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162</a:t>
            </a:fld>
            <a:endParaRPr lang="en-US" altLang="zh-CN" dirty="0"/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457200" y="1295400"/>
            <a:ext cx="8153400" cy="4953000"/>
          </a:xfrm>
        </p:spPr>
        <p:txBody>
          <a:bodyPr/>
          <a:lstStyle/>
          <a:p>
            <a:r>
              <a:rPr lang="zh-CN" altLang="en-US" sz="2800" smtClean="0"/>
              <a:t>重载：同一个类或父子类之中的若干个成员方法，方法名相同，但参数个数不同，或者参数的类型不同，即调用接口不同。</a:t>
            </a:r>
            <a:endParaRPr lang="en-US" altLang="zh-CN" sz="2800" smtClean="0"/>
          </a:p>
          <a:p>
            <a:pPr>
              <a:spcBef>
                <a:spcPts val="1800"/>
              </a:spcBef>
            </a:pPr>
            <a:r>
              <a:rPr lang="zh-CN" altLang="en-US" sz="2800" smtClean="0"/>
              <a:t>重写：在父类中定义的方法，在子类中重写，方法名相同、参数的个数和类型也相同，即调用接口相同。</a:t>
            </a:r>
            <a:endParaRPr lang="en-US" altLang="zh-CN" sz="2800" dirty="0" smtClean="0"/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514600" y="3886200"/>
            <a:ext cx="4800600" cy="266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输出结果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163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143000"/>
            <a:ext cx="8305800" cy="55938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for(int i=1;i&lt;=3;i++)System.out.println("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咩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Dog extends Animal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sound(int n) { 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for(int i=1;i&lt;=n;i++)System.out.println("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汪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MainClass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Animal a = new Dog();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a.sound();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6" name="矩形 5"/>
          <p:cNvSpPr/>
          <p:nvPr/>
        </p:nvSpPr>
        <p:spPr>
          <a:xfrm>
            <a:off x="5029200" y="5200471"/>
            <a:ext cx="342900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a.sound(3)?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Dog d = new Dog();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d.sound()? d.sound(3)?</a:t>
            </a:r>
            <a:endParaRPr lang="zh-CN" altLang="en-US" sz="2400" b="1" dirty="0">
              <a:solidFill>
                <a:srgbClr val="FF000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7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、抽象类和抽象方法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164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457200" y="1295400"/>
            <a:ext cx="8305800" cy="524759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    public void sound()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        System.out.println("Sound for an animal");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Dog extends Animal { 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 // Overriding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汪汪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class Cat extends Animal {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sound() {  // Overriding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喵喵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3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326495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600" y="3273014"/>
            <a:ext cx="3733800" cy="2899186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165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抽象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en-US" altLang="zh-CN" smtClean="0"/>
              <a:t>)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81000" y="1447800"/>
            <a:ext cx="8638903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abstract class </a:t>
            </a:r>
            <a:r>
              <a:rPr lang="en-US" altLang="zh-CN" sz="2800" b="1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Animal {</a:t>
            </a:r>
          </a:p>
          <a:p>
            <a:pPr>
              <a:buNone/>
            </a:pPr>
            <a:r>
              <a:rPr lang="en-US" altLang="zh-CN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   public abstract </a:t>
            </a:r>
            <a:r>
              <a:rPr lang="en-US" altLang="zh-CN" sz="2800" b="1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void sound</a:t>
            </a:r>
            <a:r>
              <a:rPr lang="en-US" altLang="zh-CN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(); //</a:t>
            </a:r>
            <a:r>
              <a:rPr lang="zh-CN" altLang="en-US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原型</a:t>
            </a:r>
            <a:endParaRPr lang="en-US" altLang="zh-CN" sz="2800" b="1" smtClean="0">
              <a:solidFill>
                <a:srgbClr val="FF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FF00FF"/>
                </a:solidFill>
                <a:latin typeface="Courier New" pitchFamily="49" charset="0"/>
                <a:cs typeface="Courier New" pitchFamily="49" charset="0"/>
              </a:rPr>
              <a:t>}</a:t>
            </a:r>
            <a:endParaRPr lang="en-US" altLang="zh-CN" sz="2800" b="1">
              <a:solidFill>
                <a:srgbClr val="FF00FF"/>
              </a:solidFill>
              <a:latin typeface="Courier New" pitchFamily="49" charset="0"/>
              <a:cs typeface="Courier New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5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8</a:t>
            </a:r>
            <a:r>
              <a:rPr lang="zh-CN" altLang="en-US" smtClean="0"/>
              <a:t>、接口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interface</a:t>
            </a:r>
            <a:r>
              <a:rPr lang="en-US" altLang="zh-CN" smtClean="0"/>
              <a:t>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166</a:t>
            </a:fld>
            <a:endParaRPr lang="en-US" altLang="zh-CN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什么是类？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一组具有类似属性和行为的对象。</a:t>
            </a:r>
            <a:endParaRPr lang="en-US" altLang="zh-CN" dirty="0" smtClean="0"/>
          </a:p>
        </p:txBody>
      </p:sp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202" y="3048000"/>
            <a:ext cx="1692735" cy="1620000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533400" y="3544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 smtClean="0"/>
              <a:t>羊：</a:t>
            </a:r>
            <a:endParaRPr lang="zh-CN" altLang="en-US" sz="3600" dirty="0"/>
          </a:p>
        </p:txBody>
      </p:sp>
      <p:pic>
        <p:nvPicPr>
          <p:cNvPr id="12" name="图片 11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1400" y="3048000"/>
            <a:ext cx="1464962" cy="1620000"/>
          </a:xfrm>
          <a:prstGeom prst="rect">
            <a:avLst/>
          </a:prstGeom>
        </p:spPr>
      </p:pic>
      <p:pic>
        <p:nvPicPr>
          <p:cNvPr id="13" name="图片 12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8581" y="3048000"/>
            <a:ext cx="1373219" cy="1620000"/>
          </a:xfrm>
          <a:prstGeom prst="rect">
            <a:avLst/>
          </a:prstGeom>
        </p:spPr>
      </p:pic>
      <p:pic>
        <p:nvPicPr>
          <p:cNvPr id="14" name="图片 13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0800" y="3048000"/>
            <a:ext cx="1231200" cy="1620000"/>
          </a:xfrm>
          <a:prstGeom prst="rect">
            <a:avLst/>
          </a:prstGeom>
        </p:spPr>
      </p:pic>
      <p:sp>
        <p:nvSpPr>
          <p:cNvPr id="15" name="TextBox 14"/>
          <p:cNvSpPr txBox="1"/>
          <p:nvPr/>
        </p:nvSpPr>
        <p:spPr>
          <a:xfrm>
            <a:off x="533400" y="5449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 smtClean="0"/>
              <a:t>狼：</a:t>
            </a:r>
            <a:endParaRPr lang="zh-CN" altLang="en-US" sz="3600" dirty="0"/>
          </a:p>
        </p:txBody>
      </p:sp>
      <p:pic>
        <p:nvPicPr>
          <p:cNvPr id="16" name="图片 15" descr="无标题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0614" y="4933200"/>
            <a:ext cx="1304986" cy="1696200"/>
          </a:xfrm>
          <a:prstGeom prst="rect">
            <a:avLst/>
          </a:prstGeom>
        </p:spPr>
      </p:pic>
      <p:pic>
        <p:nvPicPr>
          <p:cNvPr id="17" name="图片 16" descr="无标题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25163" y="4933199"/>
            <a:ext cx="1323037" cy="1680719"/>
          </a:xfrm>
          <a:prstGeom prst="rect">
            <a:avLst/>
          </a:prstGeom>
        </p:spPr>
      </p:pic>
      <p:pic>
        <p:nvPicPr>
          <p:cNvPr id="18" name="图片 17" descr="无标题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0577" y="4933200"/>
            <a:ext cx="1731223" cy="1620000"/>
          </a:xfrm>
          <a:prstGeom prst="rect">
            <a:avLst/>
          </a:prstGeom>
        </p:spPr>
      </p:pic>
      <p:pic>
        <p:nvPicPr>
          <p:cNvPr id="19" name="图片 18" descr="无标题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6428" y="4933200"/>
            <a:ext cx="1778972" cy="1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但对象可能是多面的</a:t>
            </a:r>
            <a:endParaRPr lang="zh-CN" altLang="en-US"/>
          </a:p>
        </p:txBody>
      </p:sp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295400"/>
            <a:ext cx="4276725" cy="3204444"/>
          </a:xfrm>
          <a:prstGeom prst="rect">
            <a:avLst/>
          </a:prstGeom>
        </p:spPr>
      </p:pic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420450" y="1295400"/>
            <a:ext cx="4441128" cy="2971800"/>
          </a:xfrm>
          <a:prstGeom prst="rect">
            <a:avLst/>
          </a:prstGeom>
        </p:spPr>
      </p:pic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2133600" y="2819400"/>
            <a:ext cx="47625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168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mtClean="0"/>
              <a:t>不支持多重继承</a:t>
            </a:r>
            <a:endParaRPr lang="zh-CN" altLang="en-US"/>
          </a:p>
        </p:txBody>
      </p:sp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68512" y="2438400"/>
            <a:ext cx="3774888" cy="2362200"/>
          </a:xfrm>
          <a:prstGeom prst="rect">
            <a:avLst/>
          </a:prstGeom>
        </p:spPr>
      </p:pic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876800" y="1676399"/>
            <a:ext cx="3352800" cy="40960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535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共性方法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169</a:t>
            </a:fld>
            <a:endParaRPr lang="en-US" altLang="zh-CN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mtClean="0"/>
              <a:t>能否把一些常用的共性方法抽取出来，使得即便是两个完全不同的类也能共享？</a:t>
            </a:r>
            <a:endParaRPr lang="en-US" altLang="zh-CN" smtClean="0"/>
          </a:p>
          <a:p>
            <a:r>
              <a:rPr lang="zh-CN" altLang="en-US" smtClean="0"/>
              <a:t>例如，无论一个人从事何种职业，教师、工程师、官员、工人、农民、企业家，也无论羊或狼，均是为人子女、为人父母。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</a:t>
            </a:fld>
            <a:endParaRPr lang="en-US" altLang="zh-CN" dirty="0"/>
          </a:p>
        </p:txBody>
      </p:sp>
      <p:grpSp>
        <p:nvGrpSpPr>
          <p:cNvPr id="19" name="组合 18"/>
          <p:cNvGrpSpPr/>
          <p:nvPr/>
        </p:nvGrpSpPr>
        <p:grpSpPr>
          <a:xfrm>
            <a:off x="707410" y="1279096"/>
            <a:ext cx="6455390" cy="1921304"/>
            <a:chOff x="707410" y="1279096"/>
            <a:chExt cx="6455390" cy="1921304"/>
          </a:xfrm>
        </p:grpSpPr>
        <p:sp>
          <p:nvSpPr>
            <p:cNvPr id="11" name="TextBox 10"/>
            <p:cNvSpPr txBox="1"/>
            <p:nvPr/>
          </p:nvSpPr>
          <p:spPr>
            <a:xfrm>
              <a:off x="707410" y="1905000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3600" dirty="0" smtClean="0"/>
                <a:t>物理实体：</a:t>
              </a:r>
              <a:endParaRPr lang="zh-CN" altLang="en-US" sz="3600" dirty="0"/>
            </a:p>
          </p:txBody>
        </p:sp>
        <p:pic>
          <p:nvPicPr>
            <p:cNvPr id="12" name="图片 11" descr="无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191000" y="1279096"/>
              <a:ext cx="2971800" cy="1921304"/>
            </a:xfrm>
            <a:prstGeom prst="rect">
              <a:avLst/>
            </a:prstGeom>
          </p:spPr>
        </p:pic>
      </p:grpSp>
      <p:grpSp>
        <p:nvGrpSpPr>
          <p:cNvPr id="21" name="组合 20"/>
          <p:cNvGrpSpPr/>
          <p:nvPr/>
        </p:nvGrpSpPr>
        <p:grpSpPr>
          <a:xfrm>
            <a:off x="707410" y="5385683"/>
            <a:ext cx="8065115" cy="1225330"/>
            <a:chOff x="707410" y="5385683"/>
            <a:chExt cx="8065115" cy="1225330"/>
          </a:xfrm>
        </p:grpSpPr>
        <p:sp>
          <p:nvSpPr>
            <p:cNvPr id="17" name="TextBox 16"/>
            <p:cNvSpPr txBox="1"/>
            <p:nvPr/>
          </p:nvSpPr>
          <p:spPr>
            <a:xfrm>
              <a:off x="707410" y="552586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3600" dirty="0" smtClean="0"/>
                <a:t>软件实体：</a:t>
              </a:r>
              <a:endParaRPr lang="zh-CN" altLang="en-US" sz="3600" dirty="0"/>
            </a:p>
          </p:txBody>
        </p:sp>
        <p:pic>
          <p:nvPicPr>
            <p:cNvPr id="18" name="图片 17" descr="无标题.jpg"/>
            <p:cNvPicPr>
              <a:picLocks noChangeAspect="1"/>
            </p:cNvPicPr>
            <p:nvPr/>
          </p:nvPicPr>
          <p:blipFill>
            <a:blip cstate="print"/>
            <a:stretch>
              <a:fillRect/>
            </a:stretch>
          </p:blipFill>
          <p:spPr>
            <a:xfrm>
              <a:off x="3352800" y="5385683"/>
              <a:ext cx="5419725" cy="122533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</p:pic>
      </p:grpSp>
      <p:grpSp>
        <p:nvGrpSpPr>
          <p:cNvPr id="25" name="组合 24"/>
          <p:cNvGrpSpPr/>
          <p:nvPr/>
        </p:nvGrpSpPr>
        <p:grpSpPr>
          <a:xfrm>
            <a:off x="707410" y="3190875"/>
            <a:ext cx="7213073" cy="2066925"/>
            <a:chOff x="707410" y="3190875"/>
            <a:chExt cx="7213073" cy="2066925"/>
          </a:xfrm>
        </p:grpSpPr>
        <p:sp>
          <p:nvSpPr>
            <p:cNvPr id="13" name="TextBox 12"/>
            <p:cNvSpPr txBox="1"/>
            <p:nvPr/>
          </p:nvSpPr>
          <p:spPr>
            <a:xfrm>
              <a:off x="707410" y="3773269"/>
              <a:ext cx="2492990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zh-CN" altLang="en-US" sz="3600" dirty="0" smtClean="0"/>
                <a:t>概念实体：</a:t>
              </a:r>
              <a:endParaRPr lang="zh-CN" altLang="en-US" sz="3600" dirty="0"/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086600" y="4419600"/>
              <a:ext cx="833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000" b="1" dirty="0" smtClean="0">
                  <a:latin typeface="宋体" pitchFamily="2" charset="-122"/>
                  <a:ea typeface="宋体" pitchFamily="2" charset="-122"/>
                </a:rPr>
                <a:t>dream</a:t>
              </a:r>
              <a:endParaRPr lang="zh-CN" altLang="en-US" sz="2000" b="1" dirty="0">
                <a:latin typeface="宋体" pitchFamily="2" charset="-122"/>
                <a:ea typeface="宋体" pitchFamily="2" charset="-122"/>
              </a:endParaRPr>
            </a:p>
          </p:txBody>
        </p:sp>
        <p:pic>
          <p:nvPicPr>
            <p:cNvPr id="24" name="图片 23" descr="无标题.jpg"/>
            <p:cNvPicPr>
              <a:picLocks noChangeAspect="1"/>
            </p:cNvPicPr>
            <p:nvPr/>
          </p:nvPicPr>
          <p:blipFill>
            <a:blip cstate="print"/>
            <a:stretch>
              <a:fillRect/>
            </a:stretch>
          </p:blipFill>
          <p:spPr>
            <a:xfrm>
              <a:off x="4174749" y="3190875"/>
              <a:ext cx="2759451" cy="2066925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什么是接口？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170</a:t>
            </a:fld>
            <a:endParaRPr lang="en-US" altLang="zh-CN" dirty="0"/>
          </a:p>
        </p:txBody>
      </p:sp>
      <p:sp>
        <p:nvSpPr>
          <p:cNvPr id="9" name="内容占位符 2"/>
          <p:cNvSpPr>
            <a:spLocks noGrp="1"/>
          </p:cNvSpPr>
          <p:nvPr>
            <p:ph idx="1"/>
          </p:nvPr>
        </p:nvSpPr>
        <p:spPr>
          <a:xfrm>
            <a:off x="762000" y="1981200"/>
            <a:ext cx="7696200" cy="3886200"/>
          </a:xfrm>
        </p:spPr>
        <p:txBody>
          <a:bodyPr/>
          <a:lstStyle/>
          <a:p>
            <a:r>
              <a:rPr lang="zh-CN" altLang="en-US" sz="3200" smtClean="0"/>
              <a:t>接口（</a:t>
            </a:r>
            <a:r>
              <a:rPr lang="en-US" altLang="zh-CN" sz="32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r>
              <a:rPr lang="zh-CN" altLang="en-US" sz="3200" smtClean="0"/>
              <a:t>）主要用来将不同类中的共性方法抽取和封装起来</a:t>
            </a:r>
            <a:endParaRPr lang="en-US" altLang="zh-CN" sz="320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它只是一个抽象的接口，只有方法的声明，没有具体的实现</a:t>
            </a:r>
            <a:endParaRPr lang="en-US" altLang="zh-CN" sz="320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纯抽象类，比抽象类还抽象</a:t>
            </a:r>
            <a:endParaRPr lang="en-US" altLang="zh-CN" sz="3200" smtClean="0"/>
          </a:p>
        </p:txBody>
      </p:sp>
    </p:spTree>
    <p:extLst>
      <p:ext uri="{BB962C8B-B14F-4D97-AF65-F5344CB8AC3E}">
        <p14:creationId xmlns:p14="http://schemas.microsoft.com/office/powerpoint/2010/main" val="3188797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共同点？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171</a:t>
            </a:fld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957" y="1524000"/>
            <a:ext cx="3615091" cy="237946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67200" y="1607046"/>
            <a:ext cx="3410206" cy="2279154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00" y="4177282"/>
            <a:ext cx="3690248" cy="2223518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4605" y="4114799"/>
            <a:ext cx="3296191" cy="2472143"/>
          </a:xfrm>
          <a:prstGeom prst="rect">
            <a:avLst/>
          </a:prstGeom>
        </p:spPr>
      </p:pic>
      <p:grpSp>
        <p:nvGrpSpPr>
          <p:cNvPr id="13" name="组合 12"/>
          <p:cNvGrpSpPr/>
          <p:nvPr/>
        </p:nvGrpSpPr>
        <p:grpSpPr>
          <a:xfrm>
            <a:off x="7137399" y="2133600"/>
            <a:ext cx="1943101" cy="2615184"/>
            <a:chOff x="7137399" y="2133600"/>
            <a:chExt cx="1943101" cy="2615184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7399" y="2133600"/>
              <a:ext cx="1943101" cy="1576388"/>
            </a:xfrm>
            <a:prstGeom prst="rect">
              <a:avLst/>
            </a:prstGeom>
          </p:spPr>
        </p:pic>
        <p:pic>
          <p:nvPicPr>
            <p:cNvPr id="10" name="图片 9" descr="无标题.jpg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7702296" y="3810000"/>
              <a:ext cx="1365504" cy="9387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4916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接口的声明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066800" y="2286000"/>
            <a:ext cx="6413935" cy="2074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interface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Wifi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public void connect(); 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public void disconnect();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>
            <a:off x="3810000" y="1981200"/>
            <a:ext cx="463767" cy="381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3441621" y="1524000"/>
            <a:ext cx="22733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interface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0" name="直接箭头连接符 9"/>
          <p:cNvCxnSpPr/>
          <p:nvPr/>
        </p:nvCxnSpPr>
        <p:spPr bwMode="auto">
          <a:xfrm flipH="1" flipV="1">
            <a:off x="5638800" y="3200400"/>
            <a:ext cx="228600" cy="1219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13" name="直接箭头连接符 12"/>
          <p:cNvCxnSpPr/>
          <p:nvPr/>
        </p:nvCxnSpPr>
        <p:spPr bwMode="auto">
          <a:xfrm flipV="1">
            <a:off x="5867400" y="3733800"/>
            <a:ext cx="457200" cy="6858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16" name="TextBox 15"/>
          <p:cNvSpPr txBox="1"/>
          <p:nvPr/>
        </p:nvSpPr>
        <p:spPr>
          <a:xfrm>
            <a:off x="4953000" y="4419600"/>
            <a:ext cx="20409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只有函数原型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7" name="直接箭头连接符 16"/>
          <p:cNvCxnSpPr/>
          <p:nvPr/>
        </p:nvCxnSpPr>
        <p:spPr bwMode="auto">
          <a:xfrm flipV="1">
            <a:off x="1524000" y="2895600"/>
            <a:ext cx="381000" cy="1524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1" name="TextBox 20"/>
          <p:cNvSpPr txBox="1"/>
          <p:nvPr/>
        </p:nvSpPr>
        <p:spPr>
          <a:xfrm>
            <a:off x="533400" y="4419600"/>
            <a:ext cx="2969083" cy="9048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没有构造函数，</a:t>
            </a:r>
            <a:endParaRPr lang="en-US" altLang="zh-CN" sz="2400" b="1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通常也没有成员变量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flipV="1">
            <a:off x="2743200" y="3733800"/>
            <a:ext cx="0" cy="1905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6" name="TextBox 25"/>
          <p:cNvSpPr txBox="1"/>
          <p:nvPr/>
        </p:nvSpPr>
        <p:spPr>
          <a:xfrm>
            <a:off x="1981200" y="5558135"/>
            <a:ext cx="193354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只能是</a:t>
            </a:r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public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27" name="直接箭头连接符 26"/>
          <p:cNvCxnSpPr/>
          <p:nvPr/>
        </p:nvCxnSpPr>
        <p:spPr bwMode="auto">
          <a:xfrm flipH="1" flipV="1">
            <a:off x="3429000" y="3657600"/>
            <a:ext cx="1450517" cy="1824336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4314857" y="5558135"/>
            <a:ext cx="21900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abstract</a:t>
            </a: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可省略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接口的实现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914400" y="1676400"/>
            <a:ext cx="7058343" cy="50044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Bus extends Vehicle</a:t>
            </a:r>
            <a:br>
              <a:rPr lang="en-US" altLang="zh-CN" sz="28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  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implements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Wifi {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// Bus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类的其他成员变量和函数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public void connect() {</a:t>
            </a:r>
            <a:br>
              <a:rPr lang="en-US" altLang="zh-CN" sz="28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 //connect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函数的实现代码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public void disconnect() {</a:t>
            </a: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   //disconnect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函数的代码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cxnSp>
        <p:nvCxnSpPr>
          <p:cNvPr id="3" name="直接箭头连接符 2"/>
          <p:cNvCxnSpPr/>
          <p:nvPr/>
        </p:nvCxnSpPr>
        <p:spPr bwMode="auto">
          <a:xfrm flipH="1">
            <a:off x="4876800" y="1524000"/>
            <a:ext cx="530682" cy="7620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9" name="TextBox 8"/>
          <p:cNvSpPr txBox="1"/>
          <p:nvPr/>
        </p:nvSpPr>
        <p:spPr>
          <a:xfrm>
            <a:off x="4584621" y="1143000"/>
            <a:ext cx="26340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关键字</a:t>
            </a:r>
            <a:r>
              <a:rPr lang="en-US" altLang="zh-CN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implements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接箭头连接符 17"/>
          <p:cNvCxnSpPr/>
          <p:nvPr/>
        </p:nvCxnSpPr>
        <p:spPr bwMode="auto">
          <a:xfrm flipV="1">
            <a:off x="3962400" y="3505200"/>
            <a:ext cx="914400" cy="23622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cxnSp>
        <p:nvCxnSpPr>
          <p:cNvPr id="20" name="直接箭头连接符 19"/>
          <p:cNvCxnSpPr/>
          <p:nvPr/>
        </p:nvCxnSpPr>
        <p:spPr bwMode="auto">
          <a:xfrm flipV="1">
            <a:off x="4114800" y="4953000"/>
            <a:ext cx="1027341" cy="914400"/>
          </a:xfrm>
          <a:prstGeom prst="straightConnector1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arrow"/>
          </a:ln>
          <a:effectLst/>
        </p:spPr>
      </p:cxnSp>
      <p:sp>
        <p:nvSpPr>
          <p:cNvPr id="22" name="TextBox 21"/>
          <p:cNvSpPr txBox="1"/>
          <p:nvPr/>
        </p:nvSpPr>
        <p:spPr>
          <a:xfrm>
            <a:off x="2971800" y="5867400"/>
            <a:ext cx="23503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400" b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接口函数的实现</a:t>
            </a:r>
            <a:endParaRPr lang="zh-CN" altLang="en-US" sz="2400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28284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实现多个接口</a:t>
            </a:r>
            <a:endParaRPr lang="zh-CN" altLang="en-US"/>
          </a:p>
        </p:txBody>
      </p:sp>
      <p:sp>
        <p:nvSpPr>
          <p:cNvPr id="8" name="TextBox 7"/>
          <p:cNvSpPr txBox="1"/>
          <p:nvPr/>
        </p:nvSpPr>
        <p:spPr>
          <a:xfrm>
            <a:off x="304800" y="1228665"/>
            <a:ext cx="4955203" cy="547842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interface Fighter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fight();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interface Lover {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public void love();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Hero extends Man</a:t>
            </a:r>
            <a:br>
              <a:rPr lang="en-US" altLang="zh-CN" sz="20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implements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Fighter, Lover {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// Hero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类的其他成员变量和函数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public void love() {</a:t>
            </a:r>
            <a:br>
              <a:rPr lang="en-US" altLang="zh-CN" sz="2000" b="1" smtClean="0">
                <a:latin typeface="Courier New" pitchFamily="49" charset="0"/>
                <a:cs typeface="Courier New" pitchFamily="49" charset="0"/>
              </a:rPr>
            </a:b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// code to love;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}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public void fight()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// code to fight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359401" y="1371600"/>
            <a:ext cx="3708399" cy="2085975"/>
          </a:xfrm>
          <a:prstGeom prst="rect">
            <a:avLst/>
          </a:prstGeom>
        </p:spPr>
      </p:pic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334001" y="3663044"/>
            <a:ext cx="3666066" cy="235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364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教学内容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175</a:t>
            </a:fld>
            <a:endParaRPr lang="en-US" altLang="zh-CN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438400" y="2201862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700338" y="1622425"/>
            <a:ext cx="348044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面向对象方法概述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1698625"/>
            <a:ext cx="608013" cy="533400"/>
            <a:chOff x="1152" y="1275"/>
            <a:chExt cx="383" cy="33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438400" y="3091116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700338" y="2490741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类和对象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828800" y="2590800"/>
            <a:ext cx="608013" cy="533400"/>
            <a:chOff x="1152" y="1851"/>
            <a:chExt cx="383" cy="336"/>
          </a:xfrm>
        </p:grpSpPr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438400" y="40073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700338" y="3415770"/>
            <a:ext cx="38924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访问控制与方法重载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1828800" y="3505200"/>
            <a:ext cx="608013" cy="533400"/>
            <a:chOff x="1152" y="2413"/>
            <a:chExt cx="383" cy="336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438400" y="494188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00338" y="4365625"/>
            <a:ext cx="22445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继承和多态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828800" y="4419600"/>
            <a:ext cx="608013" cy="533400"/>
            <a:chOff x="1152" y="1851"/>
            <a:chExt cx="383" cy="336"/>
          </a:xfrm>
        </p:grpSpPr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35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7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4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2438400" y="58361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2700338" y="5206425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rgbClr val="FF0000"/>
                </a:solidFill>
                <a:ea typeface="宋体" charset="-122"/>
              </a:rPr>
              <a:t>类的组织</a:t>
            </a:r>
            <a:endParaRPr lang="en-US" altLang="zh-CN" sz="3200" b="1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32" name="Group 47"/>
          <p:cNvGrpSpPr>
            <a:grpSpLocks/>
          </p:cNvGrpSpPr>
          <p:nvPr/>
        </p:nvGrpSpPr>
        <p:grpSpPr bwMode="auto">
          <a:xfrm>
            <a:off x="1828800" y="5334000"/>
            <a:ext cx="608013" cy="533400"/>
            <a:chOff x="1152" y="2413"/>
            <a:chExt cx="383" cy="336"/>
          </a:xfrm>
        </p:grpSpPr>
        <p:grpSp>
          <p:nvGrpSpPr>
            <p:cNvPr id="33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43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4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5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2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5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176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类太多了怎么办？</a:t>
            </a:r>
            <a:endParaRPr lang="zh-CN" altLang="en-US"/>
          </a:p>
        </p:txBody>
      </p:sp>
      <p:pic>
        <p:nvPicPr>
          <p:cNvPr id="18" name="图片 17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1000" y="1524000"/>
            <a:ext cx="8318315" cy="4495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包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(Packages)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999736" y="1828800"/>
            <a:ext cx="7306064" cy="36625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smtClean="0">
                <a:latin typeface="宋体" pitchFamily="2" charset="-122"/>
                <a:ea typeface="宋体" pitchFamily="2" charset="-122"/>
              </a:rPr>
              <a:t>用包（</a:t>
            </a:r>
            <a:r>
              <a:rPr lang="en-US" altLang="zh-CN" sz="32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Package</a:t>
            </a:r>
            <a:r>
              <a:rPr lang="zh-CN" altLang="en-US" sz="3200" b="1" smtClean="0">
                <a:latin typeface="宋体" pitchFamily="2" charset="-122"/>
                <a:ea typeface="宋体" pitchFamily="2" charset="-122"/>
              </a:rPr>
              <a:t>）将类组织起来</a:t>
            </a:r>
            <a:endParaRPr lang="en-US" altLang="zh-CN" sz="3200" b="1" smtClean="0">
              <a:latin typeface="宋体" pitchFamily="2" charset="-122"/>
              <a:ea typeface="宋体" pitchFamily="2" charset="-122"/>
            </a:endParaRPr>
          </a:p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smtClean="0">
                <a:latin typeface="宋体" pitchFamily="2" charset="-122"/>
                <a:ea typeface="宋体" pitchFamily="2" charset="-122"/>
              </a:rPr>
              <a:t>每个类属于一个包</a:t>
            </a:r>
            <a:endParaRPr lang="en-US" altLang="zh-CN" sz="3200" b="1" smtClean="0">
              <a:latin typeface="宋体" pitchFamily="2" charset="-122"/>
              <a:ea typeface="宋体" pitchFamily="2" charset="-122"/>
            </a:endParaRPr>
          </a:p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smtClean="0">
                <a:latin typeface="宋体" pitchFamily="2" charset="-122"/>
                <a:ea typeface="宋体" pitchFamily="2" charset="-122"/>
              </a:rPr>
              <a:t>同一个包中的类服务于同一个用途</a:t>
            </a:r>
            <a:endParaRPr lang="en-US" altLang="zh-CN" sz="3200" b="1" smtClean="0">
              <a:latin typeface="宋体" pitchFamily="2" charset="-122"/>
              <a:ea typeface="宋体" pitchFamily="2" charset="-122"/>
            </a:endParaRPr>
          </a:p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smtClean="0">
                <a:latin typeface="宋体" pitchFamily="2" charset="-122"/>
                <a:ea typeface="宋体" pitchFamily="2" charset="-122"/>
              </a:rPr>
              <a:t>包即目录</a:t>
            </a:r>
            <a:endParaRPr lang="en-US" altLang="zh-CN" sz="3200" b="1" smtClean="0">
              <a:latin typeface="宋体" pitchFamily="2" charset="-122"/>
              <a:ea typeface="宋体" pitchFamily="2" charset="-122"/>
            </a:endParaRPr>
          </a:p>
          <a:p>
            <a:pPr marL="444500" indent="-444500">
              <a:spcBef>
                <a:spcPts val="1200"/>
              </a:spcBef>
              <a:buSzPct val="70000"/>
              <a:buFont typeface="Wingdings" pitchFamily="2" charset="2"/>
              <a:buChar char="l"/>
            </a:pPr>
            <a:r>
              <a:rPr lang="zh-CN" altLang="en-US" sz="3200" b="1" smtClean="0">
                <a:latin typeface="宋体" pitchFamily="2" charset="-122"/>
                <a:ea typeface="宋体" pitchFamily="2" charset="-122"/>
              </a:rPr>
              <a:t>若要使用其他包中类，需要用</a:t>
            </a:r>
            <a:r>
              <a:rPr lang="en-US" altLang="zh-CN" sz="3200" b="1" smtClean="0">
                <a:latin typeface="宋体" pitchFamily="2" charset="-122"/>
                <a:ea typeface="宋体" pitchFamily="2" charset="-122"/>
              </a:rPr>
              <a:t>import</a:t>
            </a:r>
            <a:r>
              <a:rPr lang="zh-CN" altLang="en-US" sz="3200" b="1" smtClean="0">
                <a:latin typeface="宋体" pitchFamily="2" charset="-122"/>
                <a:ea typeface="宋体" pitchFamily="2" charset="-122"/>
              </a:rPr>
              <a:t>引入</a:t>
            </a:r>
            <a:endParaRPr lang="zh-CN" altLang="en-US" sz="3200" b="1">
              <a:latin typeface="宋体" pitchFamily="2" charset="-122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、使用系统包</a:t>
            </a:r>
            <a:endParaRPr lang="zh-CN" alt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178</a:t>
            </a:fld>
            <a:endParaRPr lang="en-US" altLang="zh-CN" dirty="0"/>
          </a:p>
        </p:txBody>
      </p:sp>
      <p:sp>
        <p:nvSpPr>
          <p:cNvPr id="6" name="内容占位符 2"/>
          <p:cNvSpPr>
            <a:spLocks noGrp="1"/>
          </p:cNvSpPr>
          <p:nvPr>
            <p:ph idx="1"/>
          </p:nvPr>
        </p:nvSpPr>
        <p:spPr>
          <a:xfrm>
            <a:off x="609600" y="1371600"/>
            <a:ext cx="7924800" cy="4953000"/>
          </a:xfrm>
        </p:spPr>
        <p:txBody>
          <a:bodyPr/>
          <a:lstStyle/>
          <a:p>
            <a:r>
              <a:rPr lang="en-US" altLang="zh-CN" sz="32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3200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基础类库</a:t>
            </a:r>
            <a:endParaRPr lang="en-US" altLang="zh-CN" sz="3200" smtClean="0">
              <a:solidFill>
                <a:srgbClr val="0000FF"/>
              </a:solidFill>
            </a:endParaRPr>
          </a:p>
          <a:p>
            <a:pPr lvl="1">
              <a:spcBef>
                <a:spcPts val="1200"/>
              </a:spcBef>
            </a:pP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基础类库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(JFC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 Foundational Class) 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，也称应用程序编程接口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(API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，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Application Programming Interface)</a:t>
            </a:r>
            <a:r>
              <a:rPr lang="zh-CN" altLang="en-US" sz="2800" smtClean="0"/>
              <a:t>，分别放在不同的包中</a:t>
            </a:r>
            <a:endParaRPr lang="en-US" altLang="zh-CN" sz="2800" smtClean="0"/>
          </a:p>
          <a:p>
            <a:pPr lvl="1">
              <a:spcBef>
                <a:spcPts val="1200"/>
              </a:spcBef>
            </a:pP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java.lang, java.io, java.math, java.util</a:t>
            </a:r>
            <a:br>
              <a:rPr lang="en-US" altLang="zh-CN" sz="280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java.applet, java.awt, java.awt.datatransfer</a:t>
            </a:r>
            <a:br>
              <a:rPr lang="en-US" altLang="zh-CN" sz="280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java.awt.event, java.awt.image, java.beans</a:t>
            </a:r>
            <a:br>
              <a:rPr lang="en-US" altLang="zh-CN" sz="2800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java.net, java.rmi, java.security, java.sql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等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593517" y="5791200"/>
            <a:ext cx="29690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import java.util.*;</a:t>
            </a:r>
          </a:p>
        </p:txBody>
      </p:sp>
    </p:spTree>
    <p:extLst>
      <p:ext uri="{BB962C8B-B14F-4D97-AF65-F5344CB8AC3E}">
        <p14:creationId xmlns:p14="http://schemas.microsoft.com/office/powerpoint/2010/main" val="3565528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179</a:t>
            </a:fld>
            <a:endParaRPr lang="en-US" altLang="zh-CN" dirty="0"/>
          </a:p>
        </p:txBody>
      </p:sp>
      <p:sp>
        <p:nvSpPr>
          <p:cNvPr id="7" name="标题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系统包</a:t>
            </a:r>
            <a:endParaRPr lang="zh-CN" altLang="en-US"/>
          </a:p>
        </p:txBody>
      </p:sp>
      <p:graphicFrame>
        <p:nvGraphicFramePr>
          <p:cNvPr id="8" name="表格 7"/>
          <p:cNvGraphicFramePr>
            <a:graphicFrameLocks noGrp="1"/>
          </p:cNvGraphicFramePr>
          <p:nvPr/>
        </p:nvGraphicFramePr>
        <p:xfrm>
          <a:off x="457200" y="1630680"/>
          <a:ext cx="8229600" cy="4236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2068"/>
                <a:gridCol w="6537532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包名称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包中的类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语言包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(java.lang)</a:t>
                      </a:r>
                    </a:p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Object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类、数据类型包裹类（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Byte, Integer, Double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等）、字符串类（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String,StringBuffer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）、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Math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System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Runtime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Class, ClassLoader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工具包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(java.util)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日期类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(Date, Calendar, GregorianCalendar)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、集合类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(Collection, Set, List, LinkedList, Vector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等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)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StringTokenizer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文本包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(java.text)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Format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DateFormat</a:t>
                      </a:r>
                      <a:r>
                        <a:rPr lang="zh-CN" altLang="en-US" sz="2400" b="1" smtClean="0">
                          <a:latin typeface="Times New Roman" pitchFamily="18" charset="0"/>
                          <a:cs typeface="Times New Roman" pitchFamily="18" charset="0"/>
                        </a:rPr>
                        <a:t>、</a:t>
                      </a:r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SimpleDateFormat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对象的属性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4572000" cy="4953000"/>
          </a:xfrm>
        </p:spPr>
        <p:txBody>
          <a:bodyPr/>
          <a:lstStyle/>
          <a:p>
            <a:r>
              <a:rPr lang="zh-CN" altLang="en-US" sz="2800" dirty="0" smtClean="0"/>
              <a:t>对象的属性：对象所具有的一些特征称为属性，以一个人为例，其姓名、性别、年龄、肤色、居住地等可以作为他的属性。这些属性会有其对应的值</a:t>
            </a:r>
            <a:endParaRPr lang="en-US" altLang="zh-CN" sz="2800" dirty="0" smtClean="0"/>
          </a:p>
          <a:p>
            <a:r>
              <a:rPr lang="zh-CN" altLang="en-US" sz="2800" dirty="0" smtClean="0"/>
              <a:t>对象的状态：一个对象的状态包括该对象的所有属性及每个属性的值</a:t>
            </a:r>
            <a:endParaRPr lang="en-US" altLang="zh-CN" sz="2800" dirty="0" smtClean="0"/>
          </a:p>
        </p:txBody>
      </p:sp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1" y="1219200"/>
            <a:ext cx="2438400" cy="2333624"/>
          </a:xfrm>
          <a:prstGeom prst="rect">
            <a:avLst/>
          </a:prstGeom>
        </p:spPr>
      </p:pic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5638800" y="3779520"/>
          <a:ext cx="3200400" cy="2773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5400"/>
                <a:gridCol w="1905000"/>
              </a:tblGrid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</a:rPr>
                        <a:t>属性</a:t>
                      </a:r>
                      <a:endParaRPr lang="zh-CN" altLang="en-US" sz="2000" b="1" dirty="0">
                        <a:solidFill>
                          <a:srgbClr val="99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rgbClr val="990000"/>
                          </a:solidFill>
                          <a:latin typeface="+mn-ea"/>
                          <a:ea typeface="+mn-ea"/>
                        </a:rPr>
                        <a:t>值</a:t>
                      </a:r>
                      <a:endParaRPr lang="zh-CN" altLang="en-US" sz="2000" b="1" dirty="0">
                        <a:solidFill>
                          <a:srgbClr val="990000"/>
                        </a:solidFill>
                        <a:latin typeface="+mn-ea"/>
                        <a:ea typeface="+mn-ea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姓名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喜羊羊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性别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男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年龄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7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肤色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白色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居住地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青青草原</a:t>
                      </a:r>
                      <a:r>
                        <a:rPr lang="en-US" altLang="zh-CN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-</a:t>
                      </a:r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羊村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食物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zh-CN" altLang="en-US" sz="20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青草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180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r>
              <a:rPr lang="zh-CN" altLang="en-US" smtClean="0"/>
              <a:t>、自定义包</a:t>
            </a:r>
            <a:endParaRPr lang="zh-CN" altLang="en-US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7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构造一个模拟的“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Java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类库”，在工具包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(myjava.util)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中有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Date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Calendar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类，在文本包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(myjava.text)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中有</a:t>
            </a:r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Format</a:t>
            </a:r>
            <a:r>
              <a:rPr lang="zh-CN" altLang="en-US" sz="3200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en-US" altLang="zh-CN" sz="3200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zh-CN" altLang="en-US" smtClean="0">
                <a:solidFill>
                  <a:srgbClr val="FF0000"/>
                </a:solidFill>
              </a:rPr>
              <a:t>创建源文件目录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pPr lvl="1">
              <a:spcBef>
                <a:spcPts val="1200"/>
              </a:spcBef>
            </a:pPr>
            <a:r>
              <a:rPr lang="zh-CN" altLang="en-US" smtClean="0">
                <a:solidFill>
                  <a:srgbClr val="FF0000"/>
                </a:solidFill>
              </a:rPr>
              <a:t>创建各个源文件，标明</a:t>
            </a:r>
            <a:r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package</a:t>
            </a:r>
            <a:r>
              <a:rPr lang="zh-CN" alt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和</a:t>
            </a:r>
            <a:r>
              <a:rPr lang="en-US" altLang="zh-CN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import</a:t>
            </a:r>
          </a:p>
          <a:p>
            <a:pPr lvl="1">
              <a:spcBef>
                <a:spcPts val="1200"/>
              </a:spcBef>
            </a:pPr>
            <a:r>
              <a:rPr lang="zh-CN" alt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编译，创建类文件</a:t>
            </a:r>
            <a:endParaRPr lang="en-US" altLang="zh-CN" dirty="0" smtClean="0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9833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181</a:t>
            </a:fld>
            <a:endParaRPr lang="en-US" altLang="zh-CN" dirty="0"/>
          </a:p>
        </p:txBody>
      </p:sp>
      <p:sp>
        <p:nvSpPr>
          <p:cNvPr id="7" name="Text Box 5"/>
          <p:cNvSpPr txBox="1">
            <a:spLocks noChangeArrowheads="1"/>
          </p:cNvSpPr>
          <p:nvPr/>
        </p:nvSpPr>
        <p:spPr bwMode="auto">
          <a:xfrm>
            <a:off x="2279650" y="2551113"/>
            <a:ext cx="4346575" cy="13112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fontAlgn="ctr">
              <a:spcBef>
                <a:spcPct val="50000"/>
              </a:spcBef>
              <a:buFont typeface="Wingdings" pitchFamily="2" charset="2"/>
              <a:buNone/>
            </a:pPr>
            <a:r>
              <a:rPr kumimoji="1" lang="zh-CN" altLang="en-US" sz="80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下 课 啦 </a:t>
            </a:r>
            <a:r>
              <a:rPr kumimoji="1" lang="en-US" altLang="zh-CN" sz="8000" b="1" dirty="0">
                <a:solidFill>
                  <a:srgbClr val="0000FF"/>
                </a:solidFill>
                <a:latin typeface="Times New Roman" pitchFamily="18" charset="0"/>
                <a:ea typeface="宋体" charset="-122"/>
              </a:rPr>
              <a:t>!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utoUpdateAnimBg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对象的行为与操作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19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4572000" cy="4953000"/>
          </a:xfrm>
        </p:spPr>
        <p:txBody>
          <a:bodyPr/>
          <a:lstStyle/>
          <a:p>
            <a:r>
              <a:rPr lang="zh-CN" altLang="en-US" sz="3200" dirty="0" smtClean="0"/>
              <a:t>对象的行为：对象不是孤立存在的，一个对象可以作用于其他对象，也可被其他对象所作用，从而导致状态的变化。</a:t>
            </a:r>
            <a:endParaRPr lang="en-US" altLang="zh-CN" sz="3200" dirty="0" smtClean="0"/>
          </a:p>
          <a:p>
            <a:r>
              <a:rPr lang="zh-CN" altLang="en-US" sz="3200" dirty="0" smtClean="0"/>
              <a:t>对象的操作：一个对象（类）对外提供的服务。</a:t>
            </a:r>
            <a:endParaRPr lang="en-US" altLang="zh-CN" sz="3200" dirty="0" smtClean="0"/>
          </a:p>
        </p:txBody>
      </p:sp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867401" y="1219200"/>
            <a:ext cx="2438400" cy="2333624"/>
          </a:xfrm>
          <a:prstGeom prst="rect">
            <a:avLst/>
          </a:prstGeom>
        </p:spPr>
      </p:pic>
      <p:graphicFrame>
        <p:nvGraphicFramePr>
          <p:cNvPr id="7" name="表格 6"/>
          <p:cNvGraphicFramePr>
            <a:graphicFrameLocks noGrp="1"/>
          </p:cNvGraphicFramePr>
          <p:nvPr/>
        </p:nvGraphicFramePr>
        <p:xfrm>
          <a:off x="5791200" y="4114800"/>
          <a:ext cx="2819400" cy="190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19400"/>
              </a:tblGrid>
              <a:tr h="533400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宋体" pitchFamily="2" charset="-122"/>
                          <a:ea typeface="宋体" pitchFamily="2" charset="-122"/>
                        </a:rPr>
                        <a:t>喜羊羊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宋体" pitchFamily="2" charset="-122"/>
                        <a:ea typeface="宋体" pitchFamily="2" charset="-122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371600">
                <a:tc>
                  <a:txBody>
                    <a:bodyPr/>
                    <a:lstStyle/>
                    <a:p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 Study()</a:t>
                      </a:r>
                    </a:p>
                    <a:p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 Run()</a:t>
                      </a:r>
                    </a:p>
                    <a:p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+ </a:t>
                      </a:r>
                      <a:r>
                        <a:rPr lang="en-US" altLang="zh-CN" sz="2400" b="1" dirty="0" err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Play_tricks_on</a:t>
                      </a: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()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教学内容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438400" y="2201862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700338" y="1622425"/>
            <a:ext cx="348044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rgbClr val="FF0000"/>
                </a:solidFill>
                <a:ea typeface="宋体" charset="-122"/>
              </a:rPr>
              <a:t>面向对象方法概述</a:t>
            </a:r>
            <a:endParaRPr lang="en-US" altLang="zh-CN" sz="3200" b="1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1698625"/>
            <a:ext cx="608013" cy="533400"/>
            <a:chOff x="1152" y="1275"/>
            <a:chExt cx="383" cy="33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438400" y="3091116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700338" y="2490741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类和对象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828800" y="2590800"/>
            <a:ext cx="608013" cy="533400"/>
            <a:chOff x="1152" y="1851"/>
            <a:chExt cx="383" cy="336"/>
          </a:xfrm>
        </p:grpSpPr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438400" y="40073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700338" y="3415770"/>
            <a:ext cx="38924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访问控制与方法重载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1828800" y="3505200"/>
            <a:ext cx="608013" cy="533400"/>
            <a:chOff x="1152" y="2413"/>
            <a:chExt cx="383" cy="336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438400" y="494188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00338" y="4365625"/>
            <a:ext cx="22445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继承和多态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828800" y="4419600"/>
            <a:ext cx="608013" cy="533400"/>
            <a:chOff x="1152" y="1851"/>
            <a:chExt cx="383" cy="336"/>
          </a:xfrm>
        </p:grpSpPr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35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7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4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2438400" y="58361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2700338" y="5206425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类的组织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32" name="Group 47"/>
          <p:cNvGrpSpPr>
            <a:grpSpLocks/>
          </p:cNvGrpSpPr>
          <p:nvPr/>
        </p:nvGrpSpPr>
        <p:grpSpPr bwMode="auto">
          <a:xfrm>
            <a:off x="1828800" y="5334000"/>
            <a:ext cx="608013" cy="533400"/>
            <a:chOff x="1152" y="2413"/>
            <a:chExt cx="383" cy="336"/>
          </a:xfrm>
        </p:grpSpPr>
        <p:grpSp>
          <p:nvGrpSpPr>
            <p:cNvPr id="33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43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4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5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2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5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对象太多了怎么办？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20</a:t>
            </a:fld>
            <a:endParaRPr lang="en-US" altLang="zh-CN" dirty="0"/>
          </a:p>
        </p:txBody>
      </p:sp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689372" y="1524000"/>
            <a:ext cx="7768828" cy="441960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970053" y="6106180"/>
            <a:ext cx="343074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物以类聚，人以群分</a:t>
            </a:r>
            <a:endParaRPr lang="en-US" altLang="zh-CN" sz="2800" b="1" smtClean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r>
              <a:rPr lang="zh-CN" altLang="en-US" smtClean="0"/>
              <a:t>、</a:t>
            </a:r>
            <a:r>
              <a:rPr lang="zh-CN" altLang="en-US" dirty="0" smtClean="0"/>
              <a:t>类（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class</a:t>
            </a:r>
            <a:r>
              <a:rPr lang="zh-CN" altLang="en-US" dirty="0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21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什么是类？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一组具有类似属性和行为的对象。</a:t>
            </a:r>
            <a:endParaRPr lang="en-US" altLang="zh-CN" dirty="0" smtClean="0"/>
          </a:p>
        </p:txBody>
      </p:sp>
      <p:pic>
        <p:nvPicPr>
          <p:cNvPr id="6" name="图片 5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88202" y="3048000"/>
            <a:ext cx="1692735" cy="1620000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3400" y="3544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 smtClean="0"/>
              <a:t>羊：</a:t>
            </a:r>
            <a:endParaRPr lang="zh-CN" altLang="en-US" sz="3600" dirty="0"/>
          </a:p>
        </p:txBody>
      </p:sp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3581400" y="3048000"/>
            <a:ext cx="1464962" cy="1620000"/>
          </a:xfrm>
          <a:prstGeom prst="rect">
            <a:avLst/>
          </a:prstGeom>
        </p:spPr>
      </p:pic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08581" y="3048000"/>
            <a:ext cx="1373219" cy="1620000"/>
          </a:xfrm>
          <a:prstGeom prst="rect">
            <a:avLst/>
          </a:prstGeom>
        </p:spPr>
      </p:pic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7150800" y="3048000"/>
            <a:ext cx="1231200" cy="16200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33400" y="5449669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3600" dirty="0" smtClean="0"/>
              <a:t>狼：</a:t>
            </a:r>
            <a:endParaRPr lang="zh-CN" altLang="en-US" sz="3600" dirty="0"/>
          </a:p>
        </p:txBody>
      </p:sp>
      <p:pic>
        <p:nvPicPr>
          <p:cNvPr id="13" name="图片 12" descr="无标题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1590614" y="4933200"/>
            <a:ext cx="1304986" cy="1696200"/>
          </a:xfrm>
          <a:prstGeom prst="rect">
            <a:avLst/>
          </a:prstGeom>
        </p:spPr>
      </p:pic>
      <p:pic>
        <p:nvPicPr>
          <p:cNvPr id="14" name="图片 13" descr="无标题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3325163" y="4933199"/>
            <a:ext cx="1323037" cy="1680719"/>
          </a:xfrm>
          <a:prstGeom prst="rect">
            <a:avLst/>
          </a:prstGeom>
        </p:spPr>
      </p:pic>
      <p:pic>
        <p:nvPicPr>
          <p:cNvPr id="15" name="图片 14" descr="无标题.jpg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050577" y="4933200"/>
            <a:ext cx="1731223" cy="1620000"/>
          </a:xfrm>
          <a:prstGeom prst="rect">
            <a:avLst/>
          </a:prstGeom>
        </p:spPr>
      </p:pic>
      <p:pic>
        <p:nvPicPr>
          <p:cNvPr id="16" name="图片 15" descr="无标题.jpg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7136428" y="4933200"/>
            <a:ext cx="1778972" cy="1620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000"/>
                            </p:stCondLst>
                            <p:childTnLst>
                              <p:par>
                                <p:cTn id="34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000"/>
                            </p:stCondLst>
                            <p:childTnLst>
                              <p:par>
                                <p:cTn id="4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类与对象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22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524000"/>
            <a:ext cx="7696200" cy="4953000"/>
          </a:xfrm>
        </p:spPr>
        <p:txBody>
          <a:bodyPr/>
          <a:lstStyle/>
          <a:p>
            <a:r>
              <a:rPr lang="zh-CN" altLang="en-US" smtClean="0"/>
              <a:t>类与对象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类：抽象地定义了该类对象的本质特征（属性和操作），类型定义、模版</a:t>
            </a:r>
            <a:endParaRPr lang="en-US" altLang="zh-CN" dirty="0" smtClean="0"/>
          </a:p>
          <a:p>
            <a:pPr lvl="1"/>
            <a:r>
              <a:rPr lang="zh-CN" altLang="en-US" smtClean="0"/>
              <a:t>对象：</a:t>
            </a:r>
            <a:r>
              <a:rPr lang="zh-CN" altLang="en-US" dirty="0" smtClean="0"/>
              <a:t>类的实例，具有各自的属性值，占用存储空间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类是相似对象的抽象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23</a:t>
            </a:fld>
            <a:endParaRPr lang="en-US" altLang="zh-CN" dirty="0"/>
          </a:p>
        </p:txBody>
      </p:sp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2590800"/>
            <a:ext cx="2122545" cy="2133600"/>
          </a:xfrm>
          <a:prstGeom prst="rect">
            <a:avLst/>
          </a:prstGeom>
        </p:spPr>
      </p:pic>
      <p:pic>
        <p:nvPicPr>
          <p:cNvPr id="12" name="Picture 6" descr="未命名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438400" y="2514600"/>
            <a:ext cx="2042838" cy="2209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3" name="Picture 7" descr="未命名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4572000" y="2438400"/>
            <a:ext cx="1828800" cy="234086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4" name="Picture 8" descr="未命名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6528318" y="2514600"/>
            <a:ext cx="2463282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类的属性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24</a:t>
            </a:fld>
            <a:endParaRPr lang="en-US" altLang="zh-CN" dirty="0"/>
          </a:p>
        </p:txBody>
      </p:sp>
      <p:sp>
        <p:nvSpPr>
          <p:cNvPr id="9" name="Text Box 8"/>
          <p:cNvSpPr txBox="1">
            <a:spLocks noChangeArrowheads="1"/>
          </p:cNvSpPr>
          <p:nvPr/>
        </p:nvSpPr>
        <p:spPr bwMode="auto">
          <a:xfrm>
            <a:off x="762000" y="1184529"/>
            <a:ext cx="7696200" cy="4530471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10000"/>
              </a:spcBef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struct General</a:t>
            </a:r>
          </a:p>
          <a:p>
            <a:pPr>
              <a:spcBef>
                <a:spcPct val="10000"/>
              </a:spcBef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{</a:t>
            </a:r>
          </a:p>
          <a:p>
            <a:pPr>
              <a:spcBef>
                <a:spcPct val="10000"/>
              </a:spcBef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   char Name[20];     // </a:t>
            </a:r>
            <a:r>
              <a:rPr kumimoji="1" lang="zh-CN" altLang="en-US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姓名</a:t>
            </a:r>
            <a:endParaRPr kumimoji="1" lang="en-US" altLang="zh-CN" sz="2800" b="1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>
              <a:spcBef>
                <a:spcPct val="10000"/>
              </a:spcBef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   int  Body;         // </a:t>
            </a:r>
            <a:r>
              <a:rPr kumimoji="1" lang="zh-CN" altLang="en-US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体力</a:t>
            </a:r>
            <a:endParaRPr kumimoji="1" lang="en-US" altLang="zh-CN" sz="2800" b="1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   int  Intelligence; // </a:t>
            </a:r>
            <a:r>
              <a:rPr kumimoji="1" lang="zh-CN" altLang="en-US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智力</a:t>
            </a:r>
            <a:endParaRPr kumimoji="1" lang="en-US" altLang="zh-CN" sz="2800" b="1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   int  Power;        // </a:t>
            </a:r>
            <a:r>
              <a:rPr kumimoji="1" lang="zh-CN" altLang="en-US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武力</a:t>
            </a:r>
            <a:endParaRPr kumimoji="1" lang="en-US" altLang="zh-CN" sz="2800" b="1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   int  Charisma;     // </a:t>
            </a:r>
            <a:r>
              <a:rPr kumimoji="1" lang="zh-CN" altLang="en-US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魅力</a:t>
            </a:r>
            <a:endParaRPr kumimoji="1" lang="en-US" altLang="zh-CN" sz="2800" b="1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    int  Luck;         // </a:t>
            </a:r>
            <a:r>
              <a:rPr kumimoji="1" lang="zh-CN" altLang="en-US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运气</a:t>
            </a:r>
            <a:endParaRPr kumimoji="1" lang="en-US" altLang="zh-CN" sz="2800" b="1">
              <a:solidFill>
                <a:schemeClr val="tx1"/>
              </a:solidFill>
              <a:latin typeface="Courier New" pitchFamily="49" charset="0"/>
              <a:ea typeface="宋体" charset="-122"/>
              <a:cs typeface="Courier New" pitchFamily="49" charset="0"/>
            </a:endParaRPr>
          </a:p>
          <a:p>
            <a:pPr>
              <a:buNone/>
            </a:pPr>
            <a:r>
              <a:rPr kumimoji="1" lang="en-US" altLang="zh-CN" sz="2800" b="1">
                <a:solidFill>
                  <a:schemeClr val="tx1"/>
                </a:solidFill>
                <a:latin typeface="Courier New" pitchFamily="49" charset="0"/>
                <a:ea typeface="宋体" charset="-122"/>
                <a:cs typeface="Courier New" pitchFamily="49" charset="0"/>
              </a:rPr>
              <a:t>};</a:t>
            </a:r>
          </a:p>
        </p:txBody>
      </p:sp>
      <p:sp>
        <p:nvSpPr>
          <p:cNvPr id="10" name="Text Box 3"/>
          <p:cNvSpPr txBox="1">
            <a:spLocks noChangeArrowheads="1"/>
          </p:cNvSpPr>
          <p:nvPr/>
        </p:nvSpPr>
        <p:spPr bwMode="auto">
          <a:xfrm>
            <a:off x="685800" y="5797659"/>
            <a:ext cx="8001000" cy="830997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kumimoji="1" lang="en-US" altLang="zh-CN" sz="2400" b="1">
                <a:solidFill>
                  <a:schemeClr val="tx1"/>
                </a:solidFill>
                <a:latin typeface="Courier New" pitchFamily="49" charset="0"/>
                <a:ea typeface="宋体" charset="-122"/>
              </a:rPr>
              <a:t>struct General LiuBei;</a:t>
            </a:r>
          </a:p>
          <a:p>
            <a:pPr>
              <a:spcBef>
                <a:spcPts val="0"/>
              </a:spcBef>
              <a:buNone/>
            </a:pPr>
            <a:r>
              <a:rPr kumimoji="1" lang="en-US" altLang="zh-CN" sz="2400" b="1">
                <a:solidFill>
                  <a:schemeClr val="tx1"/>
                </a:solidFill>
                <a:latin typeface="Courier New" pitchFamily="49" charset="0"/>
                <a:ea typeface="宋体" charset="-122"/>
              </a:rPr>
              <a:t>struct General GuanYu, ZhangFei;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r>
              <a:rPr lang="zh-CN" altLang="en-US" smtClean="0"/>
              <a:t>、类的定义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25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762000" y="1600200"/>
            <a:ext cx="481734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如何描述现实世界中的</a:t>
            </a:r>
            <a:endParaRPr lang="zh-CN" altLang="en-US" sz="3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256998" y="3124200"/>
            <a:ext cx="1324402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4000" b="1" smtClean="0"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Baby</a:t>
            </a:r>
            <a:endParaRPr lang="zh-CN" altLang="en-US" sz="4000" b="1" dirty="0"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454468" y="4419600"/>
            <a:ext cx="2888932" cy="153888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宝宝胖乎乎的</a:t>
            </a:r>
            <a:endParaRPr lang="en-US" altLang="zh-CN" sz="2800" b="1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宝宝眼睛很大</a:t>
            </a:r>
            <a:endParaRPr lang="en-US" altLang="zh-CN" sz="2800" b="1" smtClean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zh-CN" altLang="en-US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宝宝长了</a:t>
            </a:r>
            <a:r>
              <a:rPr lang="en-US" altLang="zh-CN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8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颗牙齿</a:t>
            </a:r>
            <a:endParaRPr lang="zh-CN" altLang="en-US" sz="2800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4648200" y="2792131"/>
            <a:ext cx="3531240" cy="307526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图片 91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09800" y="2673057"/>
            <a:ext cx="4953000" cy="302935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类的描述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26</a:t>
            </a:fld>
            <a:endParaRPr lang="en-US" altLang="zh-CN" dirty="0"/>
          </a:p>
        </p:txBody>
      </p:sp>
      <p:sp>
        <p:nvSpPr>
          <p:cNvPr id="88" name="Rectangle 86"/>
          <p:cNvSpPr>
            <a:spLocks noChangeArrowheads="1"/>
          </p:cNvSpPr>
          <p:nvPr/>
        </p:nvSpPr>
        <p:spPr bwMode="auto">
          <a:xfrm>
            <a:off x="3597604" y="1371600"/>
            <a:ext cx="1279196" cy="117634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buNone/>
            </a:pPr>
            <a:r>
              <a:rPr lang="en-US" altLang="zh-CN" sz="3200" b="1" u="sng" dirty="0">
                <a:solidFill>
                  <a:srgbClr val="0070C0"/>
                </a:solidFill>
                <a:latin typeface="Arial" pitchFamily="34" charset="0"/>
                <a:ea typeface="宋体" pitchFamily="2" charset="-122"/>
              </a:rPr>
              <a:t>Class</a:t>
            </a:r>
          </a:p>
          <a:p>
            <a:pPr algn="ctr">
              <a:buNone/>
            </a:pPr>
            <a:r>
              <a:rPr lang="en-US" altLang="zh-CN" sz="3200" b="1" u="none" smtClean="0">
                <a:solidFill>
                  <a:srgbClr val="0070C0"/>
                </a:solidFill>
                <a:latin typeface="Arial" pitchFamily="34" charset="0"/>
                <a:ea typeface="宋体" pitchFamily="2" charset="-122"/>
              </a:rPr>
              <a:t>Baby</a:t>
            </a:r>
            <a:endParaRPr lang="en-US" altLang="zh-CN" sz="3200" b="1" u="none" dirty="0">
              <a:solidFill>
                <a:srgbClr val="0070C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89" name="Rectangle 87"/>
          <p:cNvSpPr>
            <a:spLocks noChangeArrowheads="1"/>
          </p:cNvSpPr>
          <p:nvPr/>
        </p:nvSpPr>
        <p:spPr bwMode="auto">
          <a:xfrm>
            <a:off x="212085" y="2577168"/>
            <a:ext cx="1938030" cy="26044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buNone/>
            </a:pPr>
            <a:r>
              <a:rPr lang="en-US" altLang="zh-CN" sz="2400" b="1" u="sng" dirty="0">
                <a:solidFill>
                  <a:srgbClr val="973095"/>
                </a:solidFill>
                <a:latin typeface="Arial" pitchFamily="34" charset="0"/>
                <a:ea typeface="宋体" pitchFamily="2" charset="-122"/>
              </a:rPr>
              <a:t>Properties</a:t>
            </a:r>
          </a:p>
          <a:p>
            <a:pPr algn="ctr">
              <a:buNone/>
            </a:pPr>
            <a:r>
              <a:rPr lang="en-US" altLang="zh-CN" sz="2400" b="1" u="none" dirty="0">
                <a:solidFill>
                  <a:srgbClr val="973095"/>
                </a:solidFill>
                <a:latin typeface="Arial" pitchFamily="34" charset="0"/>
                <a:ea typeface="宋体" pitchFamily="2" charset="-122"/>
              </a:rPr>
              <a:t>Name</a:t>
            </a:r>
          </a:p>
          <a:p>
            <a:pPr algn="ctr">
              <a:buNone/>
            </a:pPr>
            <a:r>
              <a:rPr lang="en-US" altLang="zh-CN" sz="2400" b="1" u="none" smtClean="0">
                <a:solidFill>
                  <a:srgbClr val="973095"/>
                </a:solidFill>
                <a:latin typeface="Arial" pitchFamily="34" charset="0"/>
                <a:ea typeface="宋体" pitchFamily="2" charset="-122"/>
              </a:rPr>
              <a:t>Sex</a:t>
            </a:r>
            <a:endParaRPr lang="en-US" altLang="zh-CN" sz="2400" b="1" u="none" dirty="0">
              <a:solidFill>
                <a:srgbClr val="973095"/>
              </a:solidFill>
              <a:latin typeface="Arial" pitchFamily="34" charset="0"/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u="none" smtClean="0">
                <a:solidFill>
                  <a:srgbClr val="973095"/>
                </a:solidFill>
                <a:latin typeface="Arial" pitchFamily="34" charset="0"/>
                <a:ea typeface="宋体" pitchFamily="2" charset="-122"/>
              </a:rPr>
              <a:t>Weight</a:t>
            </a:r>
            <a:endParaRPr lang="en-US" altLang="zh-CN" sz="2400" b="1" u="none" dirty="0">
              <a:solidFill>
                <a:srgbClr val="973095"/>
              </a:solidFill>
              <a:latin typeface="Arial" pitchFamily="34" charset="0"/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smtClean="0">
                <a:solidFill>
                  <a:srgbClr val="973095"/>
                </a:solidFill>
                <a:ea typeface="宋体" pitchFamily="2" charset="-122"/>
              </a:rPr>
              <a:t>Siblings</a:t>
            </a:r>
            <a:endParaRPr lang="en-US" altLang="zh-CN" sz="2400" b="1" u="none" dirty="0">
              <a:solidFill>
                <a:srgbClr val="973095"/>
              </a:solidFill>
              <a:latin typeface="Arial" pitchFamily="34" charset="0"/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000" b="1" smtClean="0">
                <a:solidFill>
                  <a:srgbClr val="973095"/>
                </a:solidFill>
                <a:ea typeface="宋体" pitchFamily="2" charset="-122"/>
              </a:rPr>
              <a:t># poops so far</a:t>
            </a:r>
            <a:endParaRPr lang="en-US" altLang="zh-CN" sz="2000" b="1" u="none" dirty="0">
              <a:solidFill>
                <a:srgbClr val="973095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0" name="Rectangle 88"/>
          <p:cNvSpPr>
            <a:spLocks noChangeArrowheads="1"/>
          </p:cNvSpPr>
          <p:nvPr/>
        </p:nvSpPr>
        <p:spPr bwMode="auto">
          <a:xfrm>
            <a:off x="7183183" y="2641700"/>
            <a:ext cx="1503617" cy="2235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none" lIns="92075" tIns="46038" rIns="92075" bIns="46038">
            <a:spAutoFit/>
          </a:bodyPr>
          <a:lstStyle/>
          <a:p>
            <a:pPr algn="ctr">
              <a:buNone/>
            </a:pPr>
            <a:r>
              <a:rPr lang="en-US" altLang="zh-CN" sz="2400" b="1" u="sng" dirty="0">
                <a:solidFill>
                  <a:srgbClr val="002060"/>
                </a:solidFill>
                <a:ea typeface="宋体" pitchFamily="2" charset="-122"/>
              </a:rPr>
              <a:t>Behavior</a:t>
            </a:r>
          </a:p>
          <a:p>
            <a:pPr algn="ctr">
              <a:buNone/>
            </a:pPr>
            <a:r>
              <a:rPr lang="en-US" altLang="zh-CN" sz="2400" b="1" smtClean="0">
                <a:solidFill>
                  <a:srgbClr val="002060"/>
                </a:solidFill>
                <a:ea typeface="宋体" pitchFamily="2" charset="-122"/>
              </a:rPr>
              <a:t>Eat</a:t>
            </a:r>
            <a:endParaRPr lang="en-US" altLang="zh-CN" sz="2400" b="1" dirty="0">
              <a:solidFill>
                <a:srgbClr val="002060"/>
              </a:solidFill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smtClean="0">
                <a:solidFill>
                  <a:srgbClr val="002060"/>
                </a:solidFill>
                <a:ea typeface="宋体" pitchFamily="2" charset="-122"/>
              </a:rPr>
              <a:t>Poop</a:t>
            </a:r>
            <a:endParaRPr lang="en-US" altLang="zh-CN" sz="2400" b="1" dirty="0">
              <a:solidFill>
                <a:srgbClr val="002060"/>
              </a:solidFill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smtClean="0">
                <a:solidFill>
                  <a:srgbClr val="002060"/>
                </a:solidFill>
                <a:ea typeface="宋体" pitchFamily="2" charset="-122"/>
              </a:rPr>
              <a:t>Smile</a:t>
            </a:r>
            <a:endParaRPr lang="en-US" altLang="zh-CN" sz="2400" b="1" dirty="0">
              <a:solidFill>
                <a:srgbClr val="002060"/>
              </a:solidFill>
              <a:ea typeface="宋体" pitchFamily="2" charset="-122"/>
            </a:endParaRPr>
          </a:p>
          <a:p>
            <a:pPr algn="ctr">
              <a:buNone/>
            </a:pPr>
            <a:r>
              <a:rPr lang="en-US" altLang="zh-CN" sz="2400" b="1" smtClean="0">
                <a:solidFill>
                  <a:srgbClr val="002060"/>
                </a:solidFill>
                <a:ea typeface="宋体" pitchFamily="2" charset="-122"/>
              </a:rPr>
              <a:t>SayHi</a:t>
            </a:r>
            <a:endParaRPr lang="en-US" altLang="zh-CN" sz="2400" b="1" dirty="0">
              <a:solidFill>
                <a:srgbClr val="002060"/>
              </a:solidFill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43000" y="1524000"/>
            <a:ext cx="5453737" cy="4635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36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Baby</a:t>
            </a:r>
            <a:r>
              <a:rPr lang="zh-CN" altLang="en-US" smtClean="0"/>
              <a:t>类的定义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27</a:t>
            </a:fld>
            <a:endParaRPr lang="en-US" altLang="zh-CN" dirty="0"/>
          </a:p>
        </p:txBody>
      </p:sp>
      <p:sp>
        <p:nvSpPr>
          <p:cNvPr id="9" name="矩形 8"/>
          <p:cNvSpPr/>
          <p:nvPr/>
        </p:nvSpPr>
        <p:spPr bwMode="auto">
          <a:xfrm>
            <a:off x="1828800" y="2438400"/>
            <a:ext cx="5562600" cy="1371600"/>
          </a:xfrm>
          <a:prstGeom prst="rect">
            <a:avLst/>
          </a:prstGeom>
          <a:solidFill>
            <a:srgbClr val="92D050"/>
          </a:solidFill>
          <a:ln w="9525" cap="flat" cmpd="sng" algn="ctr">
            <a:solidFill>
              <a:srgbClr val="92D05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3600" b="1" i="0" u="none" strike="noStrike" cap="none" normalizeH="0" baseline="0" smtClean="0">
                <a:ln>
                  <a:noFill/>
                </a:ln>
                <a:effectLst/>
                <a:latin typeface="宋体" pitchFamily="2" charset="-122"/>
                <a:ea typeface="宋体" pitchFamily="2" charset="-122"/>
              </a:rPr>
              <a:t>成员变量</a:t>
            </a:r>
          </a:p>
        </p:txBody>
      </p:sp>
      <p:sp>
        <p:nvSpPr>
          <p:cNvPr id="10" name="矩形 9"/>
          <p:cNvSpPr/>
          <p:nvPr/>
        </p:nvSpPr>
        <p:spPr bwMode="auto">
          <a:xfrm>
            <a:off x="1828800" y="4114800"/>
            <a:ext cx="5562600" cy="1371600"/>
          </a:xfrm>
          <a:prstGeom prst="rect">
            <a:avLst/>
          </a:prstGeom>
          <a:solidFill>
            <a:srgbClr val="0070C0"/>
          </a:solidFill>
          <a:ln w="9525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zh-CN" altLang="en-US" sz="3600" b="1" i="0" u="none" strike="noStrike" cap="none" normalizeH="0" baseline="0" smtClean="0">
                <a:ln>
                  <a:noFill/>
                </a:ln>
                <a:effectLst/>
                <a:latin typeface="宋体" pitchFamily="2" charset="-122"/>
                <a:ea typeface="宋体" pitchFamily="2" charset="-122"/>
              </a:rPr>
              <a:t>成员方法（函数）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143000" y="1524000"/>
            <a:ext cx="5453737" cy="47551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name;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weight;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isMale;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numPoops;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Baby[]</a:t>
            </a:r>
            <a:r>
              <a:rPr lang="en-US" altLang="zh-CN" sz="36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siblings;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成员变量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类的定义与对象的定义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29</a:t>
            </a:fld>
            <a:endParaRPr lang="en-US" altLang="zh-CN" dirty="0"/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1600200" y="1358900"/>
            <a:ext cx="4876800" cy="2190750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lnSpc>
                <a:spcPct val="110000"/>
              </a:lnSpc>
              <a:spcBef>
                <a:spcPct val="0"/>
              </a:spcBef>
              <a:buClrTx/>
              <a:buSzTx/>
              <a:buFontTx/>
              <a:buNone/>
              <a:defRPr/>
            </a:pPr>
            <a:r>
              <a:rPr lang="en-US" sz="1400" b="1" u="sng">
                <a:latin typeface="Verdana" charset="0"/>
                <a:ea typeface="ＭＳ Ｐゴシック" charset="0"/>
                <a:cs typeface="Times New Roman" charset="0"/>
              </a:rPr>
              <a:t>iPod blueprint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1400" b="1" u="sng">
                <a:latin typeface="Verdana" charset="0"/>
                <a:ea typeface="ＭＳ Ｐゴシック" charset="0"/>
                <a:cs typeface="Times New Roman" charset="0"/>
              </a:rPr>
              <a:t>state:</a:t>
            </a:r>
            <a:br>
              <a:rPr lang="en-US" sz="1400" b="1" u="sng">
                <a:latin typeface="Verdana" charset="0"/>
                <a:ea typeface="ＭＳ Ｐゴシック" charset="0"/>
                <a:cs typeface="Times New Roman" charset="0"/>
              </a:rPr>
            </a:br>
            <a:r>
              <a:rPr lang="en-US" sz="1400" b="1">
                <a:latin typeface="Verdana" charset="0"/>
                <a:ea typeface="ＭＳ Ｐゴシック" charset="0"/>
                <a:cs typeface="Times New Roman" charset="0"/>
              </a:rPr>
              <a:t>  </a:t>
            </a:r>
            <a:r>
              <a:rPr lang="en-US" sz="1400">
                <a:latin typeface="Verdana" charset="0"/>
                <a:ea typeface="ＭＳ Ｐゴシック" charset="0"/>
                <a:cs typeface="Times New Roman" charset="0"/>
              </a:rPr>
              <a:t>current song</a:t>
            </a:r>
            <a:br>
              <a:rPr lang="en-US" sz="1400">
                <a:latin typeface="Verdana" charset="0"/>
                <a:ea typeface="ＭＳ Ｐゴシック" charset="0"/>
                <a:cs typeface="Times New Roman" charset="0"/>
              </a:rPr>
            </a:br>
            <a:r>
              <a:rPr lang="en-US" sz="1400">
                <a:latin typeface="Verdana" charset="0"/>
                <a:ea typeface="ＭＳ Ｐゴシック" charset="0"/>
                <a:cs typeface="Times New Roman" charset="0"/>
              </a:rPr>
              <a:t>  volume</a:t>
            </a:r>
            <a:br>
              <a:rPr lang="en-US" sz="1400">
                <a:latin typeface="Verdana" charset="0"/>
                <a:ea typeface="ＭＳ Ｐゴシック" charset="0"/>
                <a:cs typeface="Times New Roman" charset="0"/>
              </a:rPr>
            </a:br>
            <a:r>
              <a:rPr lang="en-US" sz="1400">
                <a:latin typeface="Verdana" charset="0"/>
                <a:ea typeface="ＭＳ Ｐゴシック" charset="0"/>
                <a:cs typeface="Times New Roman" charset="0"/>
              </a:rPr>
              <a:t>  battery life</a:t>
            </a:r>
          </a:p>
          <a:p>
            <a:pPr>
              <a:lnSpc>
                <a:spcPct val="90000"/>
              </a:lnSpc>
              <a:buFont typeface="Wingdings" charset="0"/>
              <a:buNone/>
              <a:defRPr/>
            </a:pPr>
            <a:r>
              <a:rPr lang="en-US" sz="1400" b="1" u="sng">
                <a:latin typeface="Verdana" charset="0"/>
                <a:ea typeface="ＭＳ Ｐゴシック" charset="0"/>
                <a:cs typeface="Times New Roman" charset="0"/>
              </a:rPr>
              <a:t>behavior:</a:t>
            </a:r>
            <a:br>
              <a:rPr lang="en-US" sz="1400" b="1" u="sng">
                <a:latin typeface="Verdana" charset="0"/>
                <a:ea typeface="ＭＳ Ｐゴシック" charset="0"/>
                <a:cs typeface="Times New Roman" charset="0"/>
              </a:rPr>
            </a:br>
            <a:r>
              <a:rPr lang="en-US" sz="1400" b="1">
                <a:latin typeface="Verdana" charset="0"/>
                <a:ea typeface="ＭＳ Ｐゴシック" charset="0"/>
                <a:cs typeface="Times New Roman" charset="0"/>
              </a:rPr>
              <a:t>  </a:t>
            </a:r>
            <a:r>
              <a:rPr lang="en-US" sz="1400">
                <a:latin typeface="Verdana" charset="0"/>
                <a:ea typeface="ＭＳ Ｐゴシック" charset="0"/>
                <a:cs typeface="Times New Roman" charset="0"/>
              </a:rPr>
              <a:t>power on/off</a:t>
            </a:r>
            <a:br>
              <a:rPr lang="en-US" sz="1400">
                <a:latin typeface="Verdana" charset="0"/>
                <a:ea typeface="ＭＳ Ｐゴシック" charset="0"/>
                <a:cs typeface="Times New Roman" charset="0"/>
              </a:rPr>
            </a:br>
            <a:r>
              <a:rPr lang="en-US" sz="1400">
                <a:latin typeface="Verdana" charset="0"/>
                <a:ea typeface="ＭＳ Ｐゴシック" charset="0"/>
                <a:cs typeface="Times New Roman" charset="0"/>
              </a:rPr>
              <a:t>  change station/song</a:t>
            </a:r>
            <a:br>
              <a:rPr lang="en-US" sz="1400">
                <a:latin typeface="Verdana" charset="0"/>
                <a:ea typeface="ＭＳ Ｐゴシック" charset="0"/>
                <a:cs typeface="Times New Roman" charset="0"/>
              </a:rPr>
            </a:br>
            <a:r>
              <a:rPr lang="en-US" sz="1400">
                <a:latin typeface="Verdana" charset="0"/>
                <a:ea typeface="ＭＳ Ｐゴシック" charset="0"/>
                <a:cs typeface="Times New Roman" charset="0"/>
              </a:rPr>
              <a:t>  change volume</a:t>
            </a:r>
            <a:br>
              <a:rPr lang="en-US" sz="1400">
                <a:latin typeface="Verdana" charset="0"/>
                <a:ea typeface="ＭＳ Ｐゴシック" charset="0"/>
                <a:cs typeface="Times New Roman" charset="0"/>
              </a:rPr>
            </a:br>
            <a:r>
              <a:rPr lang="en-US" sz="1400">
                <a:latin typeface="Verdana" charset="0"/>
                <a:ea typeface="ＭＳ Ｐゴシック" charset="0"/>
                <a:cs typeface="Times New Roman" charset="0"/>
              </a:rPr>
              <a:t>  choose random song</a:t>
            </a:r>
          </a:p>
        </p:txBody>
      </p:sp>
      <p:grpSp>
        <p:nvGrpSpPr>
          <p:cNvPr id="6" name="Group 4"/>
          <p:cNvGrpSpPr>
            <a:grpSpLocks/>
          </p:cNvGrpSpPr>
          <p:nvPr/>
        </p:nvGrpSpPr>
        <p:grpSpPr bwMode="auto">
          <a:xfrm>
            <a:off x="304800" y="4387850"/>
            <a:ext cx="8077200" cy="2012950"/>
            <a:chOff x="192" y="2967"/>
            <a:chExt cx="5088" cy="1268"/>
          </a:xfrm>
        </p:grpSpPr>
        <p:sp>
          <p:nvSpPr>
            <p:cNvPr id="7" name="Text Box 5"/>
            <p:cNvSpPr txBox="1">
              <a:spLocks noChangeArrowheads="1"/>
            </p:cNvSpPr>
            <p:nvPr/>
          </p:nvSpPr>
          <p:spPr bwMode="auto">
            <a:xfrm>
              <a:off x="192" y="2967"/>
              <a:ext cx="1344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  <a:t>iPod #1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  <a:t>state:</a:t>
              </a:r>
              <a:b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  song = "</a:t>
              </a:r>
              <a:r>
                <a:rPr lang="en-US" sz="12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1,000,000 Miles</a:t>
              </a: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"</a:t>
              </a:r>
              <a:b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  volume = 17</a:t>
              </a:r>
              <a:b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  battery life = 2.5 hrs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  <a:t>behavior:</a:t>
              </a:r>
              <a:b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power on/off</a:t>
              </a:r>
              <a:b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change station/song</a:t>
              </a:r>
              <a:b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change volume</a:t>
              </a:r>
              <a:b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8" name="Text Box 6"/>
            <p:cNvSpPr txBox="1">
              <a:spLocks noChangeArrowheads="1"/>
            </p:cNvSpPr>
            <p:nvPr/>
          </p:nvSpPr>
          <p:spPr bwMode="auto">
            <a:xfrm>
              <a:off x="2016" y="2967"/>
              <a:ext cx="1344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  <a:t>iPod #2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  <a:t>state:</a:t>
              </a:r>
              <a:b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  song = "Letting You"</a:t>
              </a:r>
              <a:b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  volume = 9</a:t>
              </a:r>
              <a:b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  battery life = 3.41 hrs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  <a:t>behavior:</a:t>
              </a:r>
              <a:b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power on/off</a:t>
              </a:r>
              <a:b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change station/song</a:t>
              </a:r>
              <a:b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change volume</a:t>
              </a:r>
              <a:b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choose random song</a:t>
              </a:r>
            </a:p>
          </p:txBody>
        </p:sp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3936" y="2967"/>
              <a:ext cx="1344" cy="1268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  <a:t>iPod #3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  <a:t>state:</a:t>
              </a:r>
              <a:b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  song = "Discipline"</a:t>
              </a:r>
              <a:b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  volume = 24</a:t>
              </a:r>
              <a:b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solidFill>
                    <a:srgbClr val="003399"/>
                  </a:solidFill>
                  <a:latin typeface="Tahoma" charset="0"/>
                  <a:ea typeface="ＭＳ Ｐゴシック" charset="0"/>
                  <a:cs typeface="Times New Roman" charset="0"/>
                </a:rPr>
                <a:t>  battery life = 1.8 hrs</a:t>
              </a:r>
            </a:p>
            <a:p>
              <a:pPr>
                <a:lnSpc>
                  <a:spcPct val="80000"/>
                </a:lnSpc>
                <a:spcBef>
                  <a:spcPct val="50000"/>
                </a:spcBef>
                <a:buClrTx/>
                <a:buSzTx/>
                <a:buFontTx/>
                <a:buNone/>
                <a:defRPr/>
              </a:pPr>
              <a: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  <a:t>behavior:</a:t>
              </a:r>
              <a:br>
                <a:rPr lang="en-US" sz="1400" b="1" u="sng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power on/off</a:t>
              </a:r>
              <a:b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change station/song</a:t>
              </a:r>
              <a:b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change volume</a:t>
              </a:r>
              <a:b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</a:br>
              <a:r>
                <a:rPr lang="en-US" sz="1400">
                  <a:latin typeface="Tahoma" charset="0"/>
                  <a:ea typeface="ＭＳ Ｐゴシック" charset="0"/>
                  <a:cs typeface="Times New Roman" charset="0"/>
                </a:rPr>
                <a:t>  choose random song</a:t>
              </a:r>
            </a:p>
          </p:txBody>
        </p:sp>
      </p:grpSp>
      <p:grpSp>
        <p:nvGrpSpPr>
          <p:cNvPr id="10" name="Group 8"/>
          <p:cNvGrpSpPr>
            <a:grpSpLocks/>
          </p:cNvGrpSpPr>
          <p:nvPr/>
        </p:nvGrpSpPr>
        <p:grpSpPr bwMode="auto">
          <a:xfrm>
            <a:off x="2286000" y="3563938"/>
            <a:ext cx="4419600" cy="823912"/>
            <a:chOff x="1440" y="2313"/>
            <a:chExt cx="2784" cy="519"/>
          </a:xfrm>
        </p:grpSpPr>
        <p:grpSp>
          <p:nvGrpSpPr>
            <p:cNvPr id="11" name="Group 9"/>
            <p:cNvGrpSpPr>
              <a:grpSpLocks/>
            </p:cNvGrpSpPr>
            <p:nvPr/>
          </p:nvGrpSpPr>
          <p:grpSpPr bwMode="auto">
            <a:xfrm>
              <a:off x="1440" y="2313"/>
              <a:ext cx="2640" cy="519"/>
              <a:chOff x="1440" y="2304"/>
              <a:chExt cx="2640" cy="519"/>
            </a:xfrm>
          </p:grpSpPr>
          <p:sp>
            <p:nvSpPr>
              <p:cNvPr id="13" name="Line 10"/>
              <p:cNvSpPr>
                <a:spLocks noChangeShapeType="1"/>
              </p:cNvSpPr>
              <p:nvPr/>
            </p:nvSpPr>
            <p:spPr bwMode="auto">
              <a:xfrm flipH="1">
                <a:off x="1440" y="2304"/>
                <a:ext cx="1152" cy="5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buFont typeface="Wingdings" charset="0"/>
                  <a:buChar char="n"/>
                  <a:defRPr/>
                </a:pPr>
                <a:endParaRPr lang="en-US">
                  <a:latin typeface="Verdana" charset="0"/>
                  <a:ea typeface="ＭＳ Ｐゴシック" charset="0"/>
                  <a:cs typeface="Times New Roman" charset="0"/>
                </a:endParaRPr>
              </a:p>
            </p:txBody>
          </p:sp>
          <p:sp>
            <p:nvSpPr>
              <p:cNvPr id="14" name="Line 11"/>
              <p:cNvSpPr>
                <a:spLocks noChangeShapeType="1"/>
              </p:cNvSpPr>
              <p:nvPr/>
            </p:nvSpPr>
            <p:spPr bwMode="auto">
              <a:xfrm>
                <a:off x="2592" y="2304"/>
                <a:ext cx="96" cy="5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buFont typeface="Wingdings" charset="0"/>
                  <a:buChar char="n"/>
                  <a:defRPr/>
                </a:pPr>
                <a:endParaRPr lang="en-US">
                  <a:latin typeface="Verdana" charset="0"/>
                  <a:ea typeface="ＭＳ Ｐゴシック" charset="0"/>
                  <a:cs typeface="Times New Roman" charset="0"/>
                </a:endParaRPr>
              </a:p>
            </p:txBody>
          </p:sp>
          <p:sp>
            <p:nvSpPr>
              <p:cNvPr id="15" name="Line 12"/>
              <p:cNvSpPr>
                <a:spLocks noChangeShapeType="1"/>
              </p:cNvSpPr>
              <p:nvPr/>
            </p:nvSpPr>
            <p:spPr bwMode="auto">
              <a:xfrm>
                <a:off x="2592" y="2304"/>
                <a:ext cx="1488" cy="519"/>
              </a:xfrm>
              <a:prstGeom prst="line">
                <a:avLst/>
              </a:prstGeom>
              <a:noFill/>
              <a:ln w="9525">
                <a:solidFill>
                  <a:schemeClr val="tx1"/>
                </a:solidFill>
                <a:miter lim="800000"/>
                <a:headEnd/>
                <a:tailEnd type="triangle" w="med" len="med"/>
              </a:ln>
              <a:effectLst/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/>
              <a:lstStyle/>
              <a:p>
                <a:pPr>
                  <a:buFont typeface="Wingdings" charset="0"/>
                  <a:buChar char="n"/>
                  <a:defRPr/>
                </a:pPr>
                <a:endParaRPr lang="en-US">
                  <a:latin typeface="Verdana" charset="0"/>
                  <a:ea typeface="ＭＳ Ｐゴシック" charset="0"/>
                  <a:cs typeface="Times New Roman" charset="0"/>
                </a:endParaRPr>
              </a:p>
            </p:txBody>
          </p:sp>
        </p:grpSp>
        <p:sp>
          <p:nvSpPr>
            <p:cNvPr id="12" name="Text Box 13"/>
            <p:cNvSpPr txBox="1">
              <a:spLocks noChangeArrowheads="1"/>
            </p:cNvSpPr>
            <p:nvPr/>
          </p:nvSpPr>
          <p:spPr bwMode="auto">
            <a:xfrm>
              <a:off x="3590" y="2352"/>
              <a:ext cx="634" cy="23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>
                <a:spcBef>
                  <a:spcPct val="0"/>
                </a:spcBef>
                <a:buClrTx/>
                <a:buSzTx/>
                <a:buFontTx/>
                <a:buNone/>
                <a:defRPr/>
              </a:pPr>
              <a:r>
                <a:rPr lang="en-US" sz="1800" i="1">
                  <a:latin typeface="Tahoma" charset="0"/>
                  <a:ea typeface="ＭＳ Ｐゴシック" charset="0"/>
                  <a:cs typeface="Times New Roman" charset="0"/>
                </a:rPr>
                <a:t>creates</a:t>
              </a:r>
            </a:p>
          </p:txBody>
        </p:sp>
      </p:grpSp>
      <p:pic>
        <p:nvPicPr>
          <p:cNvPr id="16" name="Picture 14" descr="blueprint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705600" y="1492250"/>
            <a:ext cx="2209800" cy="1684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7" name="Picture 15" descr="video-ipod"/>
          <p:cNvPicPr>
            <a:picLocks noChangeAspect="1" noChangeArrowheads="1"/>
          </p:cNvPicPr>
          <p:nvPr/>
        </p:nvPicPr>
        <p:blipFill>
          <a:blip r:embed="rId3" cstate="print"/>
          <a:srcRect l="5756" t="5927" r="10791" b="3210"/>
          <a:stretch>
            <a:fillRect/>
          </a:stretch>
        </p:blipFill>
        <p:spPr bwMode="auto">
          <a:xfrm>
            <a:off x="2209800" y="5378450"/>
            <a:ext cx="6238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" name="Picture 16" descr="video-ipod"/>
          <p:cNvPicPr>
            <a:picLocks noChangeAspect="1" noChangeArrowheads="1"/>
          </p:cNvPicPr>
          <p:nvPr/>
        </p:nvPicPr>
        <p:blipFill>
          <a:blip r:embed="rId3" cstate="print"/>
          <a:srcRect l="5756" t="5927" r="10791" b="3210"/>
          <a:stretch>
            <a:fillRect/>
          </a:stretch>
        </p:blipFill>
        <p:spPr bwMode="auto">
          <a:xfrm>
            <a:off x="5181600" y="5378450"/>
            <a:ext cx="6238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0" name="Picture 17" descr="video-ipod"/>
          <p:cNvPicPr>
            <a:picLocks noChangeAspect="1" noChangeArrowheads="1"/>
          </p:cNvPicPr>
          <p:nvPr/>
        </p:nvPicPr>
        <p:blipFill>
          <a:blip r:embed="rId3" cstate="print"/>
          <a:srcRect l="5756" t="5927" r="10791" b="3210"/>
          <a:stretch>
            <a:fillRect/>
          </a:stretch>
        </p:blipFill>
        <p:spPr bwMode="auto">
          <a:xfrm>
            <a:off x="8229600" y="5378450"/>
            <a:ext cx="623888" cy="990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面向对象方法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</a:t>
            </a:fld>
            <a:endParaRPr lang="en-US" altLang="zh-CN" dirty="0"/>
          </a:p>
        </p:txBody>
      </p:sp>
      <p:sp>
        <p:nvSpPr>
          <p:cNvPr id="19" name="Text Box 10"/>
          <p:cNvSpPr txBox="1">
            <a:spLocks noChangeArrowheads="1"/>
          </p:cNvSpPr>
          <p:nvPr/>
        </p:nvSpPr>
        <p:spPr bwMode="auto">
          <a:xfrm>
            <a:off x="1066800" y="2057400"/>
            <a:ext cx="7086600" cy="2456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0" hangingPunct="0">
              <a:buNone/>
            </a:pPr>
            <a:r>
              <a:rPr kumimoji="1" lang="zh-CN" altLang="en-US" sz="4800" b="1" dirty="0" smtClean="0">
                <a:solidFill>
                  <a:srgbClr val="7030A0"/>
                </a:solidFill>
                <a:latin typeface="+mn-ea"/>
                <a:ea typeface="+mn-ea"/>
              </a:rPr>
              <a:t>基本思路：</a:t>
            </a:r>
            <a:endParaRPr kumimoji="1" lang="en-US" altLang="zh-CN" sz="4800" b="1" dirty="0" smtClean="0">
              <a:solidFill>
                <a:srgbClr val="7030A0"/>
              </a:solidFill>
              <a:latin typeface="+mn-ea"/>
              <a:ea typeface="+mn-ea"/>
            </a:endParaRPr>
          </a:p>
          <a:p>
            <a:pPr eaLnBrk="0" hangingPunct="0">
              <a:buNone/>
            </a:pPr>
            <a:r>
              <a:rPr kumimoji="1" lang="zh-CN" altLang="en-US" sz="4800" b="1" dirty="0" smtClean="0">
                <a:solidFill>
                  <a:srgbClr val="7030A0"/>
                </a:solidFill>
                <a:latin typeface="+mn-ea"/>
                <a:ea typeface="+mn-ea"/>
              </a:rPr>
              <a:t>将复杂的软件系统分解为类和对象</a:t>
            </a:r>
            <a:r>
              <a:rPr kumimoji="1" lang="en-US" altLang="zh-CN" sz="4800" b="1" dirty="0" smtClean="0">
                <a:solidFill>
                  <a:srgbClr val="7030A0"/>
                </a:solidFill>
                <a:latin typeface="+mn-ea"/>
                <a:ea typeface="+mn-ea"/>
              </a:rPr>
              <a:t>....</a:t>
            </a:r>
            <a:endParaRPr kumimoji="1" lang="en-US" altLang="zh-CN" sz="4800" b="1" dirty="0">
              <a:solidFill>
                <a:srgbClr val="7030A0"/>
              </a:solidFill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30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1219200" y="1219200"/>
            <a:ext cx="5862502" cy="28746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类定义</a:t>
            </a:r>
            <a:endParaRPr lang="en-US" altLang="zh-CN" sz="3200" b="1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altLang="zh-CN" sz="32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{...}</a:t>
            </a:r>
          </a:p>
          <a:p>
            <a:pPr>
              <a:spcBef>
                <a:spcPts val="600"/>
              </a:spcBef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类实例</a:t>
            </a:r>
            <a:endParaRPr lang="en-US" altLang="zh-CN" sz="3200" b="1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Baby();</a:t>
            </a:r>
          </a:p>
        </p:txBody>
      </p:sp>
      <p:sp>
        <p:nvSpPr>
          <p:cNvPr id="6" name="矩形 5"/>
          <p:cNvSpPr/>
          <p:nvPr/>
        </p:nvSpPr>
        <p:spPr>
          <a:xfrm>
            <a:off x="1219200" y="4320332"/>
            <a:ext cx="5859296" cy="238526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24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某网络名人的征婚标准：</a:t>
            </a:r>
            <a:endParaRPr lang="en-US" altLang="zh-CN" sz="2400" b="1" smtClean="0">
              <a:solidFill>
                <a:srgbClr val="7030A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</a:t>
            </a:r>
            <a:r>
              <a:rPr lang="zh-CN" altLang="en-US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、必须为北京大学或清华大学硕士毕业生</a:t>
            </a:r>
            <a:endParaRPr lang="en-US" altLang="zh-CN" sz="2000" b="1" smtClean="0">
              <a:solidFill>
                <a:srgbClr val="7030A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2</a:t>
            </a:r>
            <a:r>
              <a:rPr lang="zh-CN" altLang="en-US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、必须为经济学专业毕业</a:t>
            </a:r>
            <a:endParaRPr lang="en-US" altLang="zh-CN" sz="2000" b="1" smtClean="0">
              <a:solidFill>
                <a:srgbClr val="7030A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3</a:t>
            </a:r>
            <a:r>
              <a:rPr lang="zh-CN" altLang="en-US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、必须具备国际视野</a:t>
            </a:r>
            <a:endParaRPr lang="en-US" altLang="zh-CN" sz="2000" b="1" smtClean="0">
              <a:solidFill>
                <a:srgbClr val="7030A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4</a:t>
            </a:r>
            <a:r>
              <a:rPr lang="zh-CN" altLang="en-US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、身高</a:t>
            </a:r>
            <a:r>
              <a:rPr lang="en-US" altLang="zh-CN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176--183</a:t>
            </a:r>
            <a:r>
              <a:rPr lang="zh-CN" altLang="en-US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左右，长得越帅越好</a:t>
            </a:r>
            <a:endParaRPr lang="en-US" altLang="zh-CN" sz="2000" b="1" smtClean="0">
              <a:solidFill>
                <a:srgbClr val="7030A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  <a:p>
            <a:pPr>
              <a:spcBef>
                <a:spcPts val="600"/>
              </a:spcBef>
              <a:buNone/>
            </a:pPr>
            <a:r>
              <a:rPr lang="en-US" altLang="zh-CN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5</a:t>
            </a:r>
            <a:r>
              <a:rPr lang="zh-CN" altLang="en-US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、本人身高</a:t>
            </a:r>
            <a:r>
              <a:rPr lang="en-US" altLang="zh-CN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146</a:t>
            </a:r>
            <a:r>
              <a:rPr lang="zh-CN" altLang="en-US" sz="2000" b="1" smtClean="0">
                <a:solidFill>
                  <a:srgbClr val="7030A0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，就读于綦江师范学校获中师文凭</a:t>
            </a:r>
            <a:endParaRPr lang="zh-CN" altLang="en-US" sz="2000" b="1" dirty="0">
              <a:solidFill>
                <a:srgbClr val="7030A0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uiExpand="1" build="p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成员变量的初始化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31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905000"/>
            <a:ext cx="7696200" cy="4191000"/>
          </a:xfrm>
        </p:spPr>
        <p:txBody>
          <a:bodyPr/>
          <a:lstStyle/>
          <a:p>
            <a:r>
              <a:rPr lang="zh-CN" altLang="en-US" smtClean="0"/>
              <a:t>成员变量的初始化</a:t>
            </a:r>
            <a:endParaRPr lang="en-US" altLang="zh-CN" dirty="0" smtClean="0"/>
          </a:p>
          <a:p>
            <a:pPr lvl="1"/>
            <a:r>
              <a:rPr lang="zh-CN" altLang="en-US" smtClean="0"/>
              <a:t>在</a:t>
            </a:r>
            <a:r>
              <a:rPr lang="zh-CN" altLang="en-US" smtClean="0">
                <a:solidFill>
                  <a:srgbClr val="0000FF"/>
                </a:solidFill>
              </a:rPr>
              <a:t>定义类时</a:t>
            </a:r>
            <a:r>
              <a:rPr lang="zh-CN" altLang="en-US" smtClean="0"/>
              <a:t>即可确定，直接赋值</a:t>
            </a:r>
            <a:endParaRPr lang="en-US" altLang="zh-CN" dirty="0" smtClean="0"/>
          </a:p>
          <a:p>
            <a:pPr lvl="1"/>
            <a:r>
              <a:rPr lang="zh-CN" altLang="en-US" smtClean="0"/>
              <a:t>在</a:t>
            </a:r>
            <a:r>
              <a:rPr lang="zh-CN" altLang="en-US" smtClean="0">
                <a:solidFill>
                  <a:srgbClr val="0000FF"/>
                </a:solidFill>
              </a:rPr>
              <a:t>创建对象时</a:t>
            </a:r>
            <a:r>
              <a:rPr lang="zh-CN" altLang="en-US" smtClean="0"/>
              <a:t>即可确定，用构造函数</a:t>
            </a:r>
            <a:endParaRPr lang="en-US" altLang="zh-CN" smtClean="0"/>
          </a:p>
          <a:p>
            <a:pPr lvl="1"/>
            <a:r>
              <a:rPr lang="zh-CN" altLang="en-US" smtClean="0"/>
              <a:t>在</a:t>
            </a:r>
            <a:r>
              <a:rPr lang="zh-CN" altLang="en-US" smtClean="0">
                <a:solidFill>
                  <a:srgbClr val="0000FF"/>
                </a:solidFill>
              </a:rPr>
              <a:t>创建对象后</a:t>
            </a:r>
            <a:r>
              <a:rPr lang="zh-CN" altLang="en-US" smtClean="0"/>
              <a:t>才能确定，用成员函数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90600" y="1613184"/>
            <a:ext cx="7394973" cy="43304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altLang="zh-CN" sz="36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6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(</a:t>
            </a:r>
            <a:r>
              <a:rPr lang="en-US" altLang="zh-CN" sz="36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[ARGUMENTS]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)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6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Constructors</a:t>
            </a:r>
            <a:r>
              <a:rPr lang="zh-CN" altLang="en-US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32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191000"/>
          </a:xfrm>
        </p:spPr>
        <p:txBody>
          <a:bodyPr/>
          <a:lstStyle/>
          <a:p>
            <a:pPr>
              <a:spcBef>
                <a:spcPts val="1800"/>
              </a:spcBef>
              <a:buSzPct val="80000"/>
              <a:buFont typeface="Wingdings" pitchFamily="2" charset="2"/>
              <a:buChar char="l"/>
            </a:pPr>
            <a:r>
              <a:rPr lang="zh-CN" altLang="en-US" sz="3200" smtClean="0"/>
              <a:t>构造函数名字＝类的名字</a:t>
            </a:r>
            <a:endParaRPr lang="en-US" altLang="zh-CN" sz="3200" smtClean="0"/>
          </a:p>
          <a:p>
            <a:pPr>
              <a:spcBef>
                <a:spcPts val="1800"/>
              </a:spcBef>
              <a:buSzPct val="80000"/>
              <a:buFont typeface="Wingdings" pitchFamily="2" charset="2"/>
              <a:buChar char="l"/>
            </a:pPr>
            <a:r>
              <a:rPr lang="zh-CN" altLang="en-US" sz="3200" smtClean="0"/>
              <a:t>没有返回值类型：不返回任何数据</a:t>
            </a:r>
            <a:endParaRPr lang="en-US" altLang="zh-CN" sz="3200" smtClean="0"/>
          </a:p>
          <a:p>
            <a:pPr>
              <a:spcBef>
                <a:spcPts val="1800"/>
              </a:spcBef>
              <a:buSzPct val="80000"/>
              <a:buFont typeface="Wingdings" pitchFamily="2" charset="2"/>
              <a:buChar char="l"/>
            </a:pPr>
            <a:r>
              <a:rPr lang="zh-CN" altLang="en-US" sz="3200" smtClean="0"/>
              <a:t>创建对象时自动调用，初始化成员变量</a:t>
            </a:r>
            <a:endParaRPr lang="en-US" altLang="zh-CN" sz="3200" smtClean="0"/>
          </a:p>
          <a:p>
            <a:pPr>
              <a:spcBef>
                <a:spcPts val="1800"/>
              </a:spcBef>
              <a:buSzPct val="80000"/>
              <a:buFont typeface="Wingdings" pitchFamily="2" charset="2"/>
              <a:buChar char="l"/>
            </a:pPr>
            <a:r>
              <a:rPr lang="zh-CN" altLang="en-US" sz="3200" smtClean="0"/>
              <a:t>每个类需要至少一个构造函数，若不写，则默认为：</a:t>
            </a:r>
            <a:endParaRPr lang="en-US" altLang="zh-CN" sz="3200" dirty="0" smtClean="0"/>
          </a:p>
        </p:txBody>
      </p:sp>
      <p:sp>
        <p:nvSpPr>
          <p:cNvPr id="6" name="TextBox 5"/>
          <p:cNvSpPr txBox="1"/>
          <p:nvPr/>
        </p:nvSpPr>
        <p:spPr>
          <a:xfrm>
            <a:off x="1163180" y="4724400"/>
            <a:ext cx="3789820" cy="14311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6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CLASSNAME</a:t>
            </a: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600" b="1" smtClean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构造函数的执行过程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905000"/>
            <a:ext cx="7696200" cy="4191000"/>
          </a:xfrm>
        </p:spPr>
        <p:txBody>
          <a:bodyPr/>
          <a:lstStyle/>
          <a:p>
            <a:r>
              <a:rPr lang="zh-CN" altLang="en-US" smtClean="0"/>
              <a:t>类初始化时构造函数的调用顺序</a:t>
            </a:r>
            <a:endParaRPr lang="en-US" altLang="zh-CN" dirty="0" smtClean="0"/>
          </a:p>
          <a:p>
            <a:pPr marL="971550" lvl="1" indent="-514350">
              <a:buFont typeface="+mj-lt"/>
              <a:buAutoNum type="arabicPeriod"/>
            </a:pPr>
            <a:r>
              <a:rPr lang="zh-CN" altLang="en-US" smtClean="0"/>
              <a:t>初始化对象的存储空间为零或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null</a:t>
            </a:r>
          </a:p>
          <a:p>
            <a:pPr marL="971550" lvl="1" indent="-514350">
              <a:buFont typeface="+mj-lt"/>
              <a:buAutoNum type="arabicPeriod"/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调用父类的构造函数</a:t>
            </a:r>
            <a:endParaRPr lang="en-US" altLang="zh-CN" smtClean="0">
              <a:latin typeface="Times New Roman" pitchFamily="18" charset="0"/>
              <a:cs typeface="Times New Roman" pitchFamily="18" charset="0"/>
            </a:endParaRPr>
          </a:p>
          <a:p>
            <a:pPr marL="971550" lvl="1" indent="-514350">
              <a:buFont typeface="+mj-lt"/>
              <a:buAutoNum type="arabicPeriod"/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按顺序分别调用类成员变量和实例成员的初始化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构造函数的执行过程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35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1371600"/>
            <a:ext cx="8763000" cy="4708981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Money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Dollar d = new Dollar();  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Money() {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</a:t>
            </a:r>
            <a:r>
              <a:rPr kumimoji="1" lang="en-US" altLang="zh-CN" b="1" smtClean="0">
                <a:latin typeface="Courier New" pitchFamily="49" charset="0"/>
                <a:cs typeface="Courier New" pitchFamily="49" charset="0"/>
              </a:rPr>
              <a:t>("All money come to my home");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 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Money m = new Money();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class Dollar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int n = 100;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Dollar()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System.out.println(n +" dollars come to my home");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124200" y="5638800"/>
            <a:ext cx="3943663" cy="8382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85800" y="1011600"/>
            <a:ext cx="7848600" cy="57831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public class Baby {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String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double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weight;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isMale;</a:t>
            </a:r>
          </a:p>
          <a:p>
            <a:pPr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Baby(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String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myname,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double 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myweight, </a:t>
            </a:r>
            <a:b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</a:b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        </a:t>
            </a:r>
            <a:r>
              <a:rPr lang="en-US" altLang="zh-CN" sz="3200" b="1" smtClean="0">
                <a:solidFill>
                  <a:srgbClr val="973095"/>
                </a:solidFill>
                <a:latin typeface="Times New Roman" pitchFamily="18" charset="0"/>
                <a:cs typeface="Times New Roman" pitchFamily="18" charset="0"/>
              </a:rPr>
              <a:t>boolean</a:t>
            </a: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male)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    name = myname;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    weight = myweight;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    isMale = male;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    }  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Times New Roman" pitchFamily="18" charset="0"/>
                <a:cs typeface="Times New Roman" pitchFamily="18" charset="0"/>
              </a:rPr>
              <a:t>}</a:t>
            </a:r>
            <a:endParaRPr lang="zh-CN" altLang="en-US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Baby</a:t>
            </a:r>
            <a:r>
              <a:rPr lang="zh-CN" altLang="en-US" smtClean="0"/>
              <a:t>类的构造函数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36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37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407828" y="2422029"/>
            <a:ext cx="8355172" cy="16927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创建对象</a:t>
            </a:r>
            <a:endParaRPr lang="en-US" altLang="zh-CN" sz="3200" b="1" smtClean="0">
              <a:solidFill>
                <a:srgbClr val="0000FF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大力士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",20,true);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标题 1"/>
          <p:cNvSpPr>
            <a:spLocks noGrp="1"/>
          </p:cNvSpPr>
          <p:nvPr>
            <p:ph type="title"/>
          </p:nvPr>
        </p:nvSpPr>
        <p:spPr>
          <a:xfrm>
            <a:off x="152400" y="228600"/>
            <a:ext cx="8839200" cy="685800"/>
          </a:xfrm>
        </p:spPr>
        <p:txBody>
          <a:bodyPr/>
          <a:lstStyle/>
          <a:p>
            <a:r>
              <a:rPr lang="zh-CN" altLang="en-US" smtClean="0"/>
              <a:t>调用带参数的构造函数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152400" y="1367808"/>
            <a:ext cx="8776762" cy="48043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28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numPoops = 0;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...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28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poop() 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numPoops ++;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System.out.println("Dear mother,"+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"I have pooped. Ready the diaper.");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28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成员方法（函数）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38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696998" y="1371600"/>
            <a:ext cx="7837402" cy="505061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32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sayHi(){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  System.out.println(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  "Hi, my name is " + name);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void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eat(double foodWeight)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  weight += foodWeight;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成员方法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39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面向对象方法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z="3200" dirty="0" smtClean="0"/>
              <a:t>面向对象（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Object-Oriented</a:t>
            </a:r>
            <a:r>
              <a:rPr lang="zh-CN" altLang="en-US" sz="3200" dirty="0" smtClean="0"/>
              <a:t>）方法</a:t>
            </a:r>
            <a:endParaRPr lang="en-US" altLang="zh-CN" sz="3200" dirty="0" smtClean="0"/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OO</a:t>
            </a:r>
            <a:r>
              <a:rPr lang="zh-CN" altLang="en-US" dirty="0" smtClean="0"/>
              <a:t>分析：在问题域建立对象模型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OO</a:t>
            </a:r>
            <a:r>
              <a:rPr lang="zh-CN" altLang="en-US" dirty="0" smtClean="0"/>
              <a:t>设计：对解决方案建模</a:t>
            </a:r>
            <a:endParaRPr lang="en-US" altLang="zh-CN" dirty="0" smtClean="0"/>
          </a:p>
          <a:p>
            <a:pPr lvl="1"/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OO</a:t>
            </a:r>
            <a:r>
              <a:rPr lang="zh-CN" altLang="en-US" dirty="0" smtClean="0"/>
              <a:t>编程：使用面向对象程序设计语言进行编码实现</a:t>
            </a:r>
            <a:endParaRPr lang="en-US" altLang="zh-CN" dirty="0" smtClean="0"/>
          </a:p>
        </p:txBody>
      </p:sp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228600" y="4933200"/>
            <a:ext cx="1544400" cy="1162800"/>
          </a:xfrm>
          <a:prstGeom prst="rect">
            <a:avLst/>
          </a:prstGeom>
          <a:solidFill>
            <a:srgbClr val="E8B6E7"/>
          </a:solidFill>
          <a:ln w="2857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3180000" y="4933200"/>
            <a:ext cx="1544400" cy="1162800"/>
          </a:xfrm>
          <a:prstGeom prst="rect">
            <a:avLst/>
          </a:prstGeom>
          <a:solidFill>
            <a:srgbClr val="E8B6E7"/>
          </a:solidFill>
          <a:ln w="2857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6096000" y="4932600"/>
            <a:ext cx="1544400" cy="1162800"/>
          </a:xfrm>
          <a:prstGeom prst="rect">
            <a:avLst/>
          </a:prstGeom>
          <a:solidFill>
            <a:srgbClr val="E8B6E7"/>
          </a:solidFill>
          <a:ln w="28575">
            <a:solidFill>
              <a:srgbClr val="990000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AutoShape 8"/>
          <p:cNvSpPr>
            <a:spLocks noChangeArrowheads="1"/>
          </p:cNvSpPr>
          <p:nvPr/>
        </p:nvSpPr>
        <p:spPr bwMode="auto">
          <a:xfrm>
            <a:off x="1905000" y="5181600"/>
            <a:ext cx="1143000" cy="609600"/>
          </a:xfrm>
          <a:prstGeom prst="rightArrow">
            <a:avLst>
              <a:gd name="adj1" fmla="val 50000"/>
              <a:gd name="adj2" fmla="val 46875"/>
            </a:avLst>
          </a:prstGeom>
          <a:solidFill>
            <a:srgbClr val="00B050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AutoShape 9"/>
          <p:cNvSpPr>
            <a:spLocks noChangeArrowheads="1"/>
          </p:cNvSpPr>
          <p:nvPr/>
        </p:nvSpPr>
        <p:spPr bwMode="auto">
          <a:xfrm>
            <a:off x="4876800" y="5181600"/>
            <a:ext cx="1143000" cy="609600"/>
          </a:xfrm>
          <a:prstGeom prst="rightArrow">
            <a:avLst>
              <a:gd name="adj1" fmla="val 50000"/>
              <a:gd name="adj2" fmla="val 46875"/>
            </a:avLst>
          </a:prstGeom>
          <a:solidFill>
            <a:srgbClr val="00B050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Text Box 10"/>
          <p:cNvSpPr txBox="1">
            <a:spLocks noChangeArrowheads="1"/>
          </p:cNvSpPr>
          <p:nvPr/>
        </p:nvSpPr>
        <p:spPr bwMode="auto">
          <a:xfrm>
            <a:off x="249000" y="5105400"/>
            <a:ext cx="16002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zh-CN" altLang="en-US" sz="2000" b="1" dirty="0" smtClean="0">
                <a:ea typeface="宋体" pitchFamily="2" charset="-122"/>
              </a:rPr>
              <a:t>面向对象</a:t>
            </a:r>
            <a:endParaRPr lang="en-US" altLang="zh-CN" sz="2000" b="1" dirty="0">
              <a:ea typeface="宋体" pitchFamily="2" charset="-122"/>
            </a:endParaRPr>
          </a:p>
          <a:p>
            <a:pPr algn="ctr">
              <a:spcBef>
                <a:spcPct val="50000"/>
              </a:spcBef>
              <a:buNone/>
            </a:pPr>
            <a:r>
              <a:rPr lang="zh-CN" altLang="en-US" sz="2000" b="1" dirty="0" smtClean="0">
                <a:ea typeface="宋体" pitchFamily="2" charset="-122"/>
              </a:rPr>
              <a:t>分析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12" name="Text Box 11"/>
          <p:cNvSpPr txBox="1">
            <a:spLocks noChangeArrowheads="1"/>
          </p:cNvSpPr>
          <p:nvPr/>
        </p:nvSpPr>
        <p:spPr bwMode="auto">
          <a:xfrm>
            <a:off x="3124200" y="5105400"/>
            <a:ext cx="16002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zh-CN" altLang="en-US" sz="2000" b="1" dirty="0" smtClean="0">
                <a:ea typeface="宋体" pitchFamily="2" charset="-122"/>
              </a:rPr>
              <a:t>面向对象</a:t>
            </a:r>
            <a:endParaRPr lang="en-US" altLang="zh-CN" sz="2000" b="1" dirty="0">
              <a:ea typeface="宋体" pitchFamily="2" charset="-122"/>
            </a:endParaRPr>
          </a:p>
          <a:p>
            <a:pPr algn="ctr">
              <a:spcBef>
                <a:spcPct val="50000"/>
              </a:spcBef>
              <a:buNone/>
            </a:pPr>
            <a:r>
              <a:rPr lang="zh-CN" altLang="en-US" sz="2000" b="1" dirty="0" smtClean="0">
                <a:ea typeface="宋体" pitchFamily="2" charset="-122"/>
              </a:rPr>
              <a:t>设计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13" name="Text Box 12"/>
          <p:cNvSpPr txBox="1">
            <a:spLocks noChangeArrowheads="1"/>
          </p:cNvSpPr>
          <p:nvPr/>
        </p:nvSpPr>
        <p:spPr bwMode="auto">
          <a:xfrm>
            <a:off x="5943600" y="5029200"/>
            <a:ext cx="1905000" cy="86177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ctr">
              <a:spcBef>
                <a:spcPct val="50000"/>
              </a:spcBef>
              <a:buNone/>
            </a:pPr>
            <a:r>
              <a:rPr lang="zh-CN" altLang="en-US" sz="2000" b="1" dirty="0" smtClean="0">
                <a:ea typeface="宋体" pitchFamily="2" charset="-122"/>
              </a:rPr>
              <a:t>面向对象</a:t>
            </a:r>
            <a:endParaRPr lang="en-US" altLang="zh-CN" sz="2000" b="1" dirty="0">
              <a:ea typeface="宋体" pitchFamily="2" charset="-122"/>
            </a:endParaRPr>
          </a:p>
          <a:p>
            <a:pPr algn="ctr">
              <a:spcBef>
                <a:spcPct val="50000"/>
              </a:spcBef>
              <a:buNone/>
            </a:pPr>
            <a:r>
              <a:rPr lang="zh-CN" altLang="en-US" sz="2000" b="1" dirty="0" smtClean="0">
                <a:ea typeface="宋体" pitchFamily="2" charset="-122"/>
              </a:rPr>
              <a:t>编程</a:t>
            </a:r>
            <a:endParaRPr lang="en-US" altLang="zh-CN" sz="2000" b="1" dirty="0">
              <a:ea typeface="宋体" pitchFamily="2" charset="-122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828800" y="4800600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对象模型</a:t>
            </a: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4800600" y="4800600"/>
            <a:ext cx="12170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设计方案</a:t>
            </a: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16" name="AutoShape 9"/>
          <p:cNvSpPr>
            <a:spLocks noChangeArrowheads="1"/>
          </p:cNvSpPr>
          <p:nvPr/>
        </p:nvSpPr>
        <p:spPr bwMode="auto">
          <a:xfrm>
            <a:off x="7696200" y="5181600"/>
            <a:ext cx="1143000" cy="609600"/>
          </a:xfrm>
          <a:prstGeom prst="rightArrow">
            <a:avLst>
              <a:gd name="adj1" fmla="val 50000"/>
              <a:gd name="adj2" fmla="val 46875"/>
            </a:avLst>
          </a:prstGeom>
          <a:solidFill>
            <a:srgbClr val="00B050"/>
          </a:solidFill>
          <a:ln w="28575">
            <a:solidFill>
              <a:schemeClr val="bg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7772400" y="4800600"/>
            <a:ext cx="70083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zh-CN" altLang="en-US" sz="2000" b="1" dirty="0" smtClean="0">
                <a:latin typeface="宋体" pitchFamily="2" charset="-122"/>
                <a:ea typeface="宋体" pitchFamily="2" charset="-122"/>
              </a:rPr>
              <a:t>代码</a:t>
            </a:r>
            <a:endParaRPr lang="zh-CN" altLang="en-US" sz="2000" b="1" dirty="0">
              <a:latin typeface="宋体" pitchFamily="2" charset="-122"/>
              <a:ea typeface="宋体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/>
          <p:cNvSpPr txBox="1"/>
          <p:nvPr/>
        </p:nvSpPr>
        <p:spPr>
          <a:xfrm>
            <a:off x="914400" y="1143000"/>
            <a:ext cx="7487947" cy="560153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String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name;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double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weight;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boolean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isMale;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en-US" altLang="zh-CN" sz="3200" b="1" smtClean="0">
                <a:solidFill>
                  <a:srgbClr val="973095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numPoops = 0;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Baby[] siblings;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Baby(...){...}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void poop() {...}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 void sayHi() {...}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void eat(double foodweight){...}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}</a:t>
            </a:r>
            <a:endParaRPr lang="zh-CN" altLang="en-US" sz="32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Baby</a:t>
            </a:r>
            <a:r>
              <a:rPr lang="zh-CN" altLang="en-US" smtClean="0"/>
              <a:t>类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40</a:t>
            </a:fld>
            <a:endParaRPr lang="en-US" altLang="zh-CN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4</a:t>
            </a:r>
            <a:r>
              <a:rPr lang="zh-CN" altLang="en-US" smtClean="0"/>
              <a:t>、类的使用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41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137150" y="1447800"/>
            <a:ext cx="8930650" cy="50167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类定义</a:t>
            </a:r>
            <a:endParaRPr lang="en-US" altLang="zh-CN" sz="3200" b="1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class </a:t>
            </a:r>
            <a:r>
              <a:rPr lang="en-US" altLang="zh-CN" sz="32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{...}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// </a:t>
            </a:r>
            <a:r>
              <a:rPr lang="zh-CN" altLang="en-US" sz="3200" b="1" smtClean="0">
                <a:solidFill>
                  <a:srgbClr val="00B050"/>
                </a:solidFill>
                <a:latin typeface="Courier New" pitchFamily="49" charset="0"/>
                <a:cs typeface="Courier New" pitchFamily="49" charset="0"/>
              </a:rPr>
              <a:t>类实例</a:t>
            </a:r>
            <a:endParaRPr lang="en-US" altLang="zh-CN" sz="3200" b="1" smtClean="0">
              <a:solidFill>
                <a:srgbClr val="00B05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大力士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",20,true);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erwa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千里眼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",16,true);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sanwa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钢筋铁骨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",18,true);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siwa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火神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",16,true);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访问成员变量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42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242948" y="1946970"/>
            <a:ext cx="8824852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32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FIELD_NAME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System.out.println(dawa.name);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System.out.println(erwa.weight);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System.out.println(sanwa.numPoops);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调用成员方法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43</a:t>
            </a:fld>
            <a:endParaRPr lang="en-US" altLang="zh-CN" dirty="0"/>
          </a:p>
        </p:txBody>
      </p:sp>
      <p:sp>
        <p:nvSpPr>
          <p:cNvPr id="10" name="TextBox 9"/>
          <p:cNvSpPr txBox="1"/>
          <p:nvPr/>
        </p:nvSpPr>
        <p:spPr>
          <a:xfrm>
            <a:off x="1227248" y="2080701"/>
            <a:ext cx="6849952" cy="29484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Object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.</a:t>
            </a:r>
            <a:r>
              <a:rPr lang="en-US" altLang="zh-CN" sz="3200" b="1" smtClean="0">
                <a:solidFill>
                  <a:srgbClr val="00B0F0"/>
                </a:solidFill>
                <a:latin typeface="Courier New" pitchFamily="49" charset="0"/>
                <a:cs typeface="Courier New" pitchFamily="49" charset="0"/>
              </a:rPr>
              <a:t>METHOD_DNAME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([</a:t>
            </a:r>
            <a:r>
              <a:rPr lang="zh-CN" altLang="en-US" sz="3200" b="1" smtClean="0">
                <a:latin typeface="Courier New" pitchFamily="49" charset="0"/>
                <a:cs typeface="Courier New" pitchFamily="49" charset="0"/>
              </a:rPr>
              <a:t>参数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])</a:t>
            </a:r>
          </a:p>
          <a:p>
            <a:pPr>
              <a:buNone/>
            </a:pPr>
            <a:endParaRPr lang="en-US" altLang="zh-CN" sz="32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dawa.sayHi();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erwa.eat(1);</a:t>
            </a:r>
          </a:p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sanwa.poop();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类的定义与使用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44</a:t>
            </a:fld>
            <a:endParaRPr lang="en-US" altLang="zh-CN" dirty="0"/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905000"/>
            <a:ext cx="6862878" cy="38024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访问成员变量和方法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45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152400" y="1143000"/>
            <a:ext cx="8763000" cy="5632311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class Person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String name;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int age;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String height,weight;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say(String s) {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System.out.println(s);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Test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Person zhubajie = new Person();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zhubajie.name = "</a:t>
            </a:r>
            <a:r>
              <a:rPr kumimoji="1" lang="zh-CN" altLang="en-US" sz="2000" b="1" smtClean="0">
                <a:latin typeface="Courier New" pitchFamily="49" charset="0"/>
                <a:cs typeface="Courier New" pitchFamily="49" charset="0"/>
              </a:rPr>
              <a:t>猪八戒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zhubajie.age = 800;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zhubajie.height = "</a:t>
            </a:r>
            <a:r>
              <a:rPr kumimoji="1" lang="zh-CN" altLang="en-US" sz="2000" b="1" smtClean="0">
                <a:latin typeface="Courier New" pitchFamily="49" charset="0"/>
                <a:cs typeface="Courier New" pitchFamily="49" charset="0"/>
              </a:rPr>
              <a:t>天一样高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zhubajie.weight = "</a:t>
            </a:r>
            <a:r>
              <a:rPr kumimoji="1" lang="zh-CN" altLang="en-US" sz="2000" b="1" smtClean="0">
                <a:latin typeface="Courier New" pitchFamily="49" charset="0"/>
                <a:cs typeface="Courier New" pitchFamily="49" charset="0"/>
              </a:rPr>
              <a:t>地一样重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";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zhubajie.say("</a:t>
            </a:r>
            <a:r>
              <a:rPr kumimoji="1" lang="zh-CN" altLang="en-US" sz="2000" b="1" smtClean="0">
                <a:latin typeface="Courier New" pitchFamily="49" charset="0"/>
                <a:cs typeface="Courier New" pitchFamily="49" charset="0"/>
              </a:rPr>
              <a:t>师傅，咱们别去西天了，改去月宫吧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bg/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1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5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9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1" dur="500"/>
                                        <p:tgtEl>
                                          <p:spTgt spid="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5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9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4" dur="500"/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48" dur="500"/>
                                        <p:tgtEl>
                                          <p:spTgt spid="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3" dur="500"/>
                                        <p:tgtEl>
                                          <p:spTgt spid="7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58" dur="500"/>
                                        <p:tgtEl>
                                          <p:spTgt spid="7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3" dur="500"/>
                                        <p:tgtEl>
                                          <p:spTgt spid="7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68" dur="500"/>
                                        <p:tgtEl>
                                          <p:spTgt spid="7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3" dur="500"/>
                                        <p:tgtEl>
                                          <p:spTgt spid="7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8" dur="500"/>
                                        <p:tgtEl>
                                          <p:spTgt spid="7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"/>
                            </p:stCondLst>
                            <p:childTnLst>
                              <p:par>
                                <p:cTn id="80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2" dur="500"/>
                                        <p:tgtEl>
                                          <p:spTgt spid="7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1000"/>
                            </p:stCondLst>
                            <p:childTnLst>
                              <p:par>
                                <p:cTn id="8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86" dur="500"/>
                                        <p:tgtEl>
                                          <p:spTgt spid="7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uiExpand="1" build="p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另一个问题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46</a:t>
            </a:fld>
            <a:endParaRPr lang="en-US" altLang="zh-CN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25" y="1295400"/>
            <a:ext cx="4371975" cy="32500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2600" y="1402492"/>
            <a:ext cx="2524125" cy="2809875"/>
          </a:xfrm>
          <a:prstGeom prst="rect">
            <a:avLst/>
          </a:prstGeom>
        </p:spPr>
      </p:pic>
      <p:cxnSp>
        <p:nvCxnSpPr>
          <p:cNvPr id="9" name="直接连接符 8"/>
          <p:cNvCxnSpPr/>
          <p:nvPr/>
        </p:nvCxnSpPr>
        <p:spPr bwMode="auto">
          <a:xfrm flipV="1">
            <a:off x="609600" y="5257800"/>
            <a:ext cx="1143000" cy="5334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矩形 9"/>
          <p:cNvSpPr/>
          <p:nvPr/>
        </p:nvSpPr>
        <p:spPr bwMode="auto">
          <a:xfrm>
            <a:off x="2514600" y="5105400"/>
            <a:ext cx="1447800" cy="9906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4648200" y="4953000"/>
            <a:ext cx="1219200" cy="11430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2" name="等腰三角形 11"/>
          <p:cNvSpPr/>
          <p:nvPr/>
        </p:nvSpPr>
        <p:spPr bwMode="auto">
          <a:xfrm>
            <a:off x="6705600" y="4876800"/>
            <a:ext cx="1143000" cy="1219200"/>
          </a:xfrm>
          <a:prstGeom prst="triangl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类的定义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47</a:t>
            </a:fld>
            <a:endParaRPr lang="en-US" altLang="zh-CN" dirty="0"/>
          </a:p>
        </p:txBody>
      </p:sp>
      <p:cxnSp>
        <p:nvCxnSpPr>
          <p:cNvPr id="9" name="直接连接符 8"/>
          <p:cNvCxnSpPr/>
          <p:nvPr/>
        </p:nvCxnSpPr>
        <p:spPr bwMode="auto">
          <a:xfrm flipV="1">
            <a:off x="2514600" y="1828800"/>
            <a:ext cx="1143000" cy="533400"/>
          </a:xfrm>
          <a:prstGeom prst="lin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" name="矩形 9"/>
          <p:cNvSpPr/>
          <p:nvPr/>
        </p:nvSpPr>
        <p:spPr bwMode="auto">
          <a:xfrm>
            <a:off x="4724400" y="1600200"/>
            <a:ext cx="1447800" cy="990600"/>
          </a:xfrm>
          <a:prstGeom prst="rect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1" name="椭圆 10"/>
          <p:cNvSpPr/>
          <p:nvPr/>
        </p:nvSpPr>
        <p:spPr bwMode="auto">
          <a:xfrm>
            <a:off x="6934200" y="1524000"/>
            <a:ext cx="1219200" cy="1143000"/>
          </a:xfrm>
          <a:prstGeom prst="ellipse">
            <a:avLst/>
          </a:prstGeom>
          <a:noFill/>
          <a:ln w="381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3" name="椭圆 12"/>
          <p:cNvSpPr/>
          <p:nvPr/>
        </p:nvSpPr>
        <p:spPr bwMode="auto">
          <a:xfrm>
            <a:off x="914400" y="1981200"/>
            <a:ext cx="152400" cy="152400"/>
          </a:xfrm>
          <a:prstGeom prst="ellipse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aphicFrame>
        <p:nvGraphicFramePr>
          <p:cNvPr id="14" name="表格 13"/>
          <p:cNvGraphicFramePr>
            <a:graphicFrameLocks noGrp="1"/>
          </p:cNvGraphicFramePr>
          <p:nvPr/>
        </p:nvGraphicFramePr>
        <p:xfrm>
          <a:off x="152400" y="3048000"/>
          <a:ext cx="1981200" cy="31394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812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</a:t>
                      </a:r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x, y;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SetPosition();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GetPosition();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SetX();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5" name="表格 14"/>
          <p:cNvGraphicFramePr>
            <a:graphicFrameLocks noGrp="1"/>
          </p:cNvGraphicFramePr>
          <p:nvPr/>
        </p:nvGraphicFramePr>
        <p:xfrm>
          <a:off x="2286000" y="3048000"/>
          <a:ext cx="19050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Line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</a:t>
                      </a:r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start;</a:t>
                      </a:r>
                    </a:p>
                    <a:p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 end;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Line();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DrawLine();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GetLength();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6" name="表格 15"/>
          <p:cNvGraphicFramePr>
            <a:graphicFrameLocks noGrp="1"/>
          </p:cNvGraphicFramePr>
          <p:nvPr/>
        </p:nvGraphicFramePr>
        <p:xfrm>
          <a:off x="6858000" y="3048000"/>
          <a:ext cx="1905000" cy="29870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Circle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</a:t>
                      </a:r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center;</a:t>
                      </a:r>
                    </a:p>
                    <a:p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 radius;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Circle();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DrawCircle();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Area();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  <p:graphicFrame>
        <p:nvGraphicFramePr>
          <p:cNvPr id="17" name="表格 16"/>
          <p:cNvGraphicFramePr>
            <a:graphicFrameLocks noGrp="1"/>
          </p:cNvGraphicFramePr>
          <p:nvPr/>
        </p:nvGraphicFramePr>
        <p:xfrm>
          <a:off x="4495800" y="3048000"/>
          <a:ext cx="1905000" cy="3261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0"/>
              </a:tblGrid>
              <a:tr h="6096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Rectangle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Point</a:t>
                      </a:r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 p;</a:t>
                      </a:r>
                    </a:p>
                    <a:p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 width;</a:t>
                      </a:r>
                    </a:p>
                    <a:p>
                      <a:r>
                        <a:rPr lang="en-US" altLang="zh-CN" sz="2400" b="1" baseline="0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int height;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60960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Rectangle();</a:t>
                      </a:r>
                    </a:p>
                    <a:p>
                      <a:r>
                        <a:rPr lang="en-US" altLang="zh-CN" sz="1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DrawRectangle();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Area();</a:t>
                      </a:r>
                    </a:p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……</a:t>
                      </a:r>
                      <a:endParaRPr lang="zh-CN" altLang="en-US" sz="24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5</a:t>
            </a:r>
            <a:r>
              <a:rPr lang="zh-CN" altLang="en-US" smtClean="0"/>
              <a:t>、成员方法（函数）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48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762000" y="2133600"/>
            <a:ext cx="7424738" cy="2505301"/>
          </a:xfrm>
          <a:prstGeom prst="rect">
            <a:avLst/>
          </a:prstGeom>
          <a:noFill/>
          <a:ln w="3175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kumimoji="1" lang="en-US" altLang="zh-CN" sz="3200" b="1" smtClean="0">
                <a:solidFill>
                  <a:schemeClr val="tx1"/>
                </a:solidFill>
                <a:ea typeface="黑体" pitchFamily="49" charset="-122"/>
              </a:rPr>
              <a:t>&lt;</a:t>
            </a:r>
            <a:r>
              <a:rPr kumimoji="1" lang="zh-CN" altLang="en-US" sz="3200" b="1" smtClean="0">
                <a:solidFill>
                  <a:schemeClr val="tx1"/>
                </a:solidFill>
                <a:ea typeface="黑体" pitchFamily="49" charset="-122"/>
              </a:rPr>
              <a:t>返回值类型</a:t>
            </a: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&gt;   &lt;</a:t>
            </a:r>
            <a:r>
              <a:rPr kumimoji="1" lang="zh-CN" altLang="en-US" sz="3200" b="1">
                <a:solidFill>
                  <a:schemeClr val="tx1"/>
                </a:solidFill>
                <a:ea typeface="黑体" pitchFamily="49" charset="-122"/>
              </a:rPr>
              <a:t>函数名</a:t>
            </a: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&gt;   (&lt;</a:t>
            </a:r>
            <a:r>
              <a:rPr kumimoji="1" lang="zh-CN" altLang="en-US" sz="3200" b="1">
                <a:solidFill>
                  <a:schemeClr val="tx1"/>
                </a:solidFill>
                <a:ea typeface="黑体" pitchFamily="49" charset="-122"/>
              </a:rPr>
              <a:t>参数列表</a:t>
            </a: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&gt;)</a:t>
            </a:r>
          </a:p>
          <a:p>
            <a:pPr marL="342900" indent="-342900">
              <a:buNone/>
            </a:pP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{</a:t>
            </a:r>
          </a:p>
          <a:p>
            <a:pPr marL="342900" indent="-342900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		</a:t>
            </a:r>
            <a:r>
              <a:rPr kumimoji="1" lang="en-US" altLang="zh-CN" sz="3200" b="1" smtClean="0">
                <a:solidFill>
                  <a:schemeClr val="tx1"/>
                </a:solidFill>
                <a:ea typeface="黑体" pitchFamily="49" charset="-122"/>
              </a:rPr>
              <a:t>&lt;</a:t>
            </a:r>
            <a:r>
              <a:rPr kumimoji="1" lang="zh-CN" altLang="en-US" sz="3200" b="1" smtClean="0">
                <a:solidFill>
                  <a:schemeClr val="tx1"/>
                </a:solidFill>
                <a:ea typeface="黑体" pitchFamily="49" charset="-122"/>
              </a:rPr>
              <a:t>语句块</a:t>
            </a:r>
            <a:r>
              <a:rPr kumimoji="1" lang="en-US" altLang="zh-CN" sz="3200" b="1" smtClean="0">
                <a:solidFill>
                  <a:schemeClr val="tx1"/>
                </a:solidFill>
                <a:ea typeface="黑体" pitchFamily="49" charset="-122"/>
              </a:rPr>
              <a:t>&gt;</a:t>
            </a:r>
            <a:endParaRPr kumimoji="1" lang="en-US" altLang="zh-CN" sz="3200" b="1">
              <a:solidFill>
                <a:schemeClr val="tx1"/>
              </a:solidFill>
              <a:ea typeface="黑体" pitchFamily="49" charset="-122"/>
            </a:endParaRPr>
          </a:p>
          <a:p>
            <a:pPr marL="342900" indent="-342900">
              <a:buNone/>
            </a:pPr>
            <a:r>
              <a:rPr kumimoji="1" lang="en-US" altLang="zh-CN" sz="3200" b="1">
                <a:solidFill>
                  <a:schemeClr val="tx1"/>
                </a:solidFill>
                <a:ea typeface="黑体" pitchFamily="49" charset="-122"/>
              </a:rPr>
              <a:t>}</a:t>
            </a:r>
          </a:p>
        </p:txBody>
      </p:sp>
      <p:sp>
        <p:nvSpPr>
          <p:cNvPr id="8" name="Text Box 7"/>
          <p:cNvSpPr txBox="1">
            <a:spLocks noChangeArrowheads="1"/>
          </p:cNvSpPr>
          <p:nvPr/>
        </p:nvSpPr>
        <p:spPr bwMode="auto">
          <a:xfrm>
            <a:off x="538163" y="1401536"/>
            <a:ext cx="4799012" cy="584775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 algn="ctr">
              <a:spcBef>
                <a:spcPct val="50000"/>
              </a:spcBef>
              <a:buNone/>
            </a:pPr>
            <a:r>
              <a:rPr kumimoji="1" lang="zh-CN" altLang="en-US" sz="3200" b="1">
                <a:solidFill>
                  <a:schemeClr val="tx1"/>
                </a:solidFill>
                <a:ea typeface="宋体" charset="-122"/>
              </a:rPr>
              <a:t>函数定义的一般形式：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33400" y="4977825"/>
            <a:ext cx="7543800" cy="1169550"/>
            <a:chOff x="533400" y="4977825"/>
            <a:chExt cx="7543800" cy="1169550"/>
          </a:xfrm>
        </p:grpSpPr>
        <p:sp>
          <p:nvSpPr>
            <p:cNvPr id="9" name="Text Box 7"/>
            <p:cNvSpPr txBox="1">
              <a:spLocks noChangeArrowheads="1"/>
            </p:cNvSpPr>
            <p:nvPr/>
          </p:nvSpPr>
          <p:spPr bwMode="auto">
            <a:xfrm>
              <a:off x="533400" y="4977825"/>
              <a:ext cx="4799012" cy="584775"/>
            </a:xfrm>
            <a:prstGeom prst="rect">
              <a:avLst/>
            </a:prstGeom>
            <a:noFill/>
            <a:ln w="12700" cap="sq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marL="342900" indent="-342900" algn="ctr">
                <a:spcBef>
                  <a:spcPct val="50000"/>
                </a:spcBef>
                <a:buNone/>
              </a:pPr>
              <a:r>
                <a:rPr kumimoji="1" lang="zh-CN" altLang="en-US" sz="3200" b="1" smtClean="0">
                  <a:solidFill>
                    <a:schemeClr val="tx1"/>
                  </a:solidFill>
                  <a:ea typeface="宋体" charset="-122"/>
                </a:rPr>
                <a:t>函数调用的</a:t>
              </a:r>
              <a:r>
                <a:rPr kumimoji="1" lang="zh-CN" altLang="en-US" sz="3200" b="1">
                  <a:solidFill>
                    <a:schemeClr val="tx1"/>
                  </a:solidFill>
                  <a:ea typeface="宋体" charset="-122"/>
                </a:rPr>
                <a:t>一般形式：</a:t>
              </a:r>
            </a:p>
          </p:txBody>
        </p:sp>
        <p:sp>
          <p:nvSpPr>
            <p:cNvPr id="10" name="Rectangle 7"/>
            <p:cNvSpPr>
              <a:spLocks noChangeArrowheads="1"/>
            </p:cNvSpPr>
            <p:nvPr/>
          </p:nvSpPr>
          <p:spPr bwMode="auto">
            <a:xfrm>
              <a:off x="762000" y="5562600"/>
              <a:ext cx="731520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函数名  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(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参数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1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，参数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2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，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…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，参数</a:t>
              </a:r>
              <a:r>
                <a:rPr kumimoji="1" lang="en-US" altLang="zh-CN" sz="3200" b="1">
                  <a:solidFill>
                    <a:schemeClr val="tx1"/>
                  </a:solidFill>
                  <a:ea typeface="黑体" pitchFamily="49" charset="-122"/>
                </a:rPr>
                <a:t>n)</a:t>
              </a:r>
              <a:r>
                <a:rPr kumimoji="1" lang="zh-CN" altLang="en-US" sz="3200" b="1">
                  <a:solidFill>
                    <a:schemeClr val="tx1"/>
                  </a:solidFill>
                  <a:ea typeface="黑体" pitchFamily="49" charset="-122"/>
                </a:rPr>
                <a:t>；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成员函数定义举例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49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457200" y="1281732"/>
            <a:ext cx="8077200" cy="5195268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buNone/>
            </a:pPr>
            <a:r>
              <a:rPr kumimoji="1" lang="en-US" altLang="zh-CN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int</a:t>
            </a: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WhoWin(char child1, char child2)</a:t>
            </a:r>
          </a:p>
          <a:p>
            <a:pPr marL="342900" indent="-342900"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int result = 0;</a:t>
            </a:r>
          </a:p>
          <a:p>
            <a:pPr marL="342900" indent="-342900">
              <a:spcBef>
                <a:spcPts val="120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if(child1 == child2)  result = 0; 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else if(child1 == 'S' &amp;&amp; child2 == 'J')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   result = 1;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else if(child1 == 'S' &amp;&amp; child2 == 'B')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   result = -1;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else if(child1 == 'J' &amp;&amp; child2 == 'B')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   result = 1;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....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return(result);</a:t>
            </a:r>
          </a:p>
          <a:p>
            <a:pPr marL="342900" indent="-342900"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  <a:endParaRPr kumimoji="1" lang="en-US" altLang="zh-CN" sz="2400" b="1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6" name="Text Box 3"/>
          <p:cNvSpPr txBox="1">
            <a:spLocks noChangeArrowheads="1"/>
          </p:cNvSpPr>
          <p:nvPr/>
        </p:nvSpPr>
        <p:spPr bwMode="auto">
          <a:xfrm>
            <a:off x="3971533" y="5257800"/>
            <a:ext cx="5096267" cy="46166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buNone/>
            </a:pPr>
            <a:r>
              <a:rPr kumimoji="1" lang="zh-CN" altLang="en-US" sz="2400" b="1">
                <a:solidFill>
                  <a:srgbClr val="C80495"/>
                </a:solidFill>
                <a:ea typeface="宋体" charset="-122"/>
              </a:rPr>
              <a:t>函数无返回值时能否用</a:t>
            </a:r>
            <a:r>
              <a:rPr kumimoji="1" lang="en-US" altLang="zh-CN" sz="2400" b="1">
                <a:solidFill>
                  <a:srgbClr val="C80495"/>
                </a:solidFill>
                <a:ea typeface="宋体" charset="-122"/>
              </a:rPr>
              <a:t>return</a:t>
            </a:r>
            <a:r>
              <a:rPr kumimoji="1" lang="zh-CN" altLang="en-US" sz="2400" b="1">
                <a:solidFill>
                  <a:srgbClr val="C80495"/>
                </a:solidFill>
                <a:ea typeface="宋体" charset="-122"/>
              </a:rPr>
              <a:t>语句</a:t>
            </a:r>
            <a:r>
              <a:rPr kumimoji="1" lang="zh-CN" altLang="en-US" sz="2400" b="1" smtClean="0">
                <a:solidFill>
                  <a:srgbClr val="C80495"/>
                </a:solidFill>
                <a:ea typeface="宋体" charset="-122"/>
              </a:rPr>
              <a:t>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对象模型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z="3200" dirty="0" smtClean="0">
                <a:latin typeface="+mn-ea"/>
                <a:ea typeface="+mn-ea"/>
              </a:rPr>
              <a:t>对象模型</a:t>
            </a:r>
            <a:r>
              <a:rPr lang="zh-CN" altLang="en-US" sz="3200" dirty="0" smtClean="0"/>
              <a:t>（</a:t>
            </a:r>
            <a:r>
              <a:rPr lang="en-US" altLang="zh-CN" sz="3200" dirty="0" smtClean="0">
                <a:latin typeface="Times New Roman" pitchFamily="18" charset="0"/>
                <a:cs typeface="Times New Roman" pitchFamily="18" charset="0"/>
              </a:rPr>
              <a:t>Object Model</a:t>
            </a:r>
            <a:r>
              <a:rPr lang="zh-CN" altLang="en-US" sz="3200" dirty="0" smtClean="0"/>
              <a:t>）</a:t>
            </a:r>
            <a:endParaRPr lang="en-US" altLang="zh-CN" sz="3200" dirty="0" smtClean="0"/>
          </a:p>
          <a:p>
            <a:pPr lvl="1">
              <a:spcAft>
                <a:spcPts val="1200"/>
              </a:spcAft>
            </a:pPr>
            <a:r>
              <a:rPr lang="zh-CN" altLang="en-US" dirty="0" smtClean="0"/>
              <a:t>面向对象方法的概念框架</a:t>
            </a:r>
            <a:endParaRPr lang="en-US" altLang="zh-CN" dirty="0" smtClean="0"/>
          </a:p>
          <a:p>
            <a:r>
              <a:rPr lang="zh-CN" altLang="en-US" sz="3200" dirty="0" smtClean="0"/>
              <a:t>对象模型主要包括</a:t>
            </a:r>
            <a:endParaRPr lang="en-US" altLang="zh-CN" sz="3200" dirty="0" smtClean="0"/>
          </a:p>
          <a:p>
            <a:pPr lvl="1"/>
            <a:r>
              <a:rPr lang="zh-CN" altLang="en-US" dirty="0" smtClean="0"/>
              <a:t>抽象（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Abstraction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封装（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 Encapsulation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dirty="0" smtClean="0"/>
          </a:p>
          <a:p>
            <a:pPr lvl="1">
              <a:spcBef>
                <a:spcPts val="1200"/>
              </a:spcBef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模块化（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Modularity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1200"/>
              </a:spcBef>
            </a:pP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层次结构（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Hierarchy</a:t>
            </a:r>
            <a:r>
              <a:rPr lang="zh-CN" altLang="en-US" dirty="0" smtClean="0">
                <a:latin typeface="Times New Roman" pitchFamily="18" charset="0"/>
                <a:cs typeface="Times New Roman" pitchFamily="18" charset="0"/>
              </a:rPr>
              <a:t>）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实参与形参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50</a:t>
            </a:fld>
            <a:endParaRPr lang="en-US" altLang="zh-CN" dirty="0"/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609600" y="1371600"/>
            <a:ext cx="7859713" cy="1928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442913" indent="-442913">
              <a:spcBef>
                <a:spcPct val="30000"/>
              </a:spcBef>
              <a:buFont typeface="Times New Roman" pitchFamily="18" charset="0"/>
              <a:buChar char="☺"/>
            </a:pPr>
            <a:r>
              <a:rPr kumimoji="1" lang="zh-CN" altLang="en-US" sz="2800" b="1">
                <a:solidFill>
                  <a:schemeClr val="tx1"/>
                </a:solidFill>
                <a:ea typeface="黑体" pitchFamily="49" charset="-122"/>
              </a:rPr>
              <a:t>实参：在调用一个函数时，所指定的参数称为“实际参数”，可以是常量、变量或表达式；</a:t>
            </a:r>
          </a:p>
          <a:p>
            <a:pPr marL="442913" indent="-442913">
              <a:spcBef>
                <a:spcPct val="30000"/>
              </a:spcBef>
              <a:buFont typeface="Times New Roman" pitchFamily="18" charset="0"/>
              <a:buChar char="☺"/>
            </a:pPr>
            <a:r>
              <a:rPr kumimoji="1" lang="zh-CN" altLang="en-US" sz="2800" b="1">
                <a:solidFill>
                  <a:schemeClr val="tx1"/>
                </a:solidFill>
                <a:ea typeface="黑体" pitchFamily="49" charset="-122"/>
              </a:rPr>
              <a:t>形参：在定义一个函数时，所指定的参数称为“形式参数”，必须是一个变量。</a:t>
            </a:r>
            <a:endParaRPr kumimoji="1" lang="en-US" altLang="zh-CN" sz="2800" b="1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9" name="Rectangle 6"/>
          <p:cNvSpPr>
            <a:spLocks noChangeArrowheads="1"/>
          </p:cNvSpPr>
          <p:nvPr/>
        </p:nvSpPr>
        <p:spPr bwMode="auto">
          <a:xfrm>
            <a:off x="76200" y="4114800"/>
            <a:ext cx="1905000" cy="13716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None/>
            </a:pPr>
            <a:r>
              <a:rPr lang="zh-CN" altLang="en-US" sz="3200" b="1">
                <a:ea typeface="宋体" charset="-122"/>
              </a:rPr>
              <a:t>调用者</a:t>
            </a:r>
          </a:p>
        </p:txBody>
      </p:sp>
      <p:sp>
        <p:nvSpPr>
          <p:cNvPr id="10" name="Rectangle 7"/>
          <p:cNvSpPr>
            <a:spLocks noChangeArrowheads="1"/>
          </p:cNvSpPr>
          <p:nvPr/>
        </p:nvSpPr>
        <p:spPr bwMode="auto">
          <a:xfrm>
            <a:off x="4114800" y="4114800"/>
            <a:ext cx="1905000" cy="1371600"/>
          </a:xfrm>
          <a:prstGeom prst="rect">
            <a:avLst/>
          </a:prstGeom>
          <a:solidFill>
            <a:schemeClr val="accent1"/>
          </a:solidFill>
          <a:ln w="50800">
            <a:solidFill>
              <a:schemeClr val="tx1"/>
            </a:solidFill>
            <a:miter lim="800000"/>
            <a:headEnd type="none" w="sm" len="sm"/>
            <a:tailEnd type="none" w="sm" len="sm"/>
          </a:ln>
        </p:spPr>
        <p:txBody>
          <a:bodyPr wrap="none" anchor="ctr"/>
          <a:lstStyle/>
          <a:p>
            <a:pPr algn="ctr">
              <a:buNone/>
            </a:pPr>
            <a:r>
              <a:rPr lang="zh-CN" altLang="en-US" sz="3200" b="1">
                <a:ea typeface="宋体" charset="-122"/>
              </a:rPr>
              <a:t>函数</a:t>
            </a:r>
          </a:p>
        </p:txBody>
      </p:sp>
      <p:sp>
        <p:nvSpPr>
          <p:cNvPr id="11" name="Line 8"/>
          <p:cNvSpPr>
            <a:spLocks noChangeShapeType="1"/>
          </p:cNvSpPr>
          <p:nvPr/>
        </p:nvSpPr>
        <p:spPr bwMode="auto">
          <a:xfrm>
            <a:off x="1981200" y="4419600"/>
            <a:ext cx="21336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none" w="sm" len="sm"/>
            <a:tailEnd type="triangle" w="lg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2" name="Line 9"/>
          <p:cNvSpPr>
            <a:spLocks noChangeShapeType="1"/>
          </p:cNvSpPr>
          <p:nvPr/>
        </p:nvSpPr>
        <p:spPr bwMode="auto">
          <a:xfrm flipH="1">
            <a:off x="1981200" y="5105400"/>
            <a:ext cx="2133600" cy="0"/>
          </a:xfrm>
          <a:prstGeom prst="line">
            <a:avLst/>
          </a:prstGeom>
          <a:noFill/>
          <a:ln w="50800">
            <a:solidFill>
              <a:srgbClr val="0000FF"/>
            </a:solidFill>
            <a:round/>
            <a:headEnd type="none" w="sm" len="sm"/>
            <a:tailEnd type="triangle" w="lg" len="med"/>
          </a:ln>
        </p:spPr>
        <p:txBody>
          <a:bodyPr wrap="none"/>
          <a:lstStyle/>
          <a:p>
            <a:endParaRPr lang="zh-CN" altLang="en-US"/>
          </a:p>
        </p:txBody>
      </p:sp>
      <p:sp>
        <p:nvSpPr>
          <p:cNvPr id="13" name="Text Box 10"/>
          <p:cNvSpPr txBox="1">
            <a:spLocks noChangeArrowheads="1"/>
          </p:cNvSpPr>
          <p:nvPr/>
        </p:nvSpPr>
        <p:spPr bwMode="auto">
          <a:xfrm>
            <a:off x="1600200" y="3657600"/>
            <a:ext cx="803425" cy="46166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实参</a:t>
            </a:r>
          </a:p>
        </p:txBody>
      </p:sp>
      <p:sp>
        <p:nvSpPr>
          <p:cNvPr id="14" name="Text Box 11"/>
          <p:cNvSpPr txBox="1">
            <a:spLocks noChangeArrowheads="1"/>
          </p:cNvSpPr>
          <p:nvPr/>
        </p:nvSpPr>
        <p:spPr bwMode="auto">
          <a:xfrm>
            <a:off x="3549650" y="3657600"/>
            <a:ext cx="803425" cy="46166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形参</a:t>
            </a:r>
          </a:p>
        </p:txBody>
      </p:sp>
      <p:sp>
        <p:nvSpPr>
          <p:cNvPr id="15" name="Text Box 12"/>
          <p:cNvSpPr txBox="1">
            <a:spLocks noChangeArrowheads="1"/>
          </p:cNvSpPr>
          <p:nvPr/>
        </p:nvSpPr>
        <p:spPr bwMode="auto">
          <a:xfrm>
            <a:off x="3549650" y="5486400"/>
            <a:ext cx="1112805" cy="46166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返回值</a:t>
            </a:r>
          </a:p>
        </p:txBody>
      </p:sp>
      <p:sp>
        <p:nvSpPr>
          <p:cNvPr id="16" name="Text Box 13"/>
          <p:cNvSpPr txBox="1">
            <a:spLocks noChangeArrowheads="1"/>
          </p:cNvSpPr>
          <p:nvPr/>
        </p:nvSpPr>
        <p:spPr bwMode="auto">
          <a:xfrm>
            <a:off x="1447800" y="5486400"/>
            <a:ext cx="1422184" cy="46166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400" b="1">
                <a:solidFill>
                  <a:schemeClr val="tx1"/>
                </a:solidFill>
                <a:ea typeface="宋体" charset="-122"/>
              </a:rPr>
              <a:t>接收变量</a:t>
            </a:r>
          </a:p>
        </p:txBody>
      </p:sp>
      <p:sp>
        <p:nvSpPr>
          <p:cNvPr id="17" name="Text Box 14"/>
          <p:cNvSpPr txBox="1">
            <a:spLocks noChangeArrowheads="1"/>
          </p:cNvSpPr>
          <p:nvPr/>
        </p:nvSpPr>
        <p:spPr bwMode="auto">
          <a:xfrm>
            <a:off x="7086600" y="3352800"/>
            <a:ext cx="1676400" cy="904875"/>
          </a:xfrm>
          <a:prstGeom prst="rect">
            <a:avLst/>
          </a:prstGeom>
          <a:noFill/>
          <a:ln w="50800">
            <a:noFill/>
            <a:miter lim="800000"/>
            <a:headEnd type="none" w="sm" len="sm"/>
            <a:tailEnd type="none" w="sm" len="sm"/>
          </a:ln>
        </p:spPr>
        <p:txBody>
          <a:bodyPr>
            <a:spAutoFit/>
          </a:bodyPr>
          <a:lstStyle/>
          <a:p>
            <a:pPr marL="358775" indent="-358775">
              <a:spcBef>
                <a:spcPct val="20000"/>
              </a:spcBef>
              <a:buFontTx/>
              <a:buAutoNum type="arabicPeriod"/>
            </a:pPr>
            <a:r>
              <a:rPr lang="zh-CN" altLang="en-US" sz="2400" b="1">
                <a:solidFill>
                  <a:srgbClr val="0000FF"/>
                </a:solidFill>
                <a:ea typeface="宋体" charset="-122"/>
              </a:rPr>
              <a:t>个数？</a:t>
            </a:r>
          </a:p>
          <a:p>
            <a:pPr marL="358775" indent="-358775">
              <a:spcBef>
                <a:spcPct val="20000"/>
              </a:spcBef>
              <a:buFontTx/>
              <a:buAutoNum type="arabicPeriod"/>
            </a:pPr>
            <a:r>
              <a:rPr lang="zh-CN" altLang="en-US" sz="2400" b="1">
                <a:solidFill>
                  <a:srgbClr val="0000FF"/>
                </a:solidFill>
                <a:ea typeface="宋体" charset="-122"/>
              </a:rPr>
              <a:t>方向？</a:t>
            </a:r>
          </a:p>
        </p:txBody>
      </p:sp>
      <p:grpSp>
        <p:nvGrpSpPr>
          <p:cNvPr id="18" name="组合 14"/>
          <p:cNvGrpSpPr>
            <a:grpSpLocks/>
          </p:cNvGrpSpPr>
          <p:nvPr/>
        </p:nvGrpSpPr>
        <p:grpSpPr bwMode="auto">
          <a:xfrm>
            <a:off x="6170613" y="4552950"/>
            <a:ext cx="2790825" cy="1647825"/>
            <a:chOff x="6246292" y="4781550"/>
            <a:chExt cx="2790916" cy="1647969"/>
          </a:xfrm>
        </p:grpSpPr>
        <p:pic>
          <p:nvPicPr>
            <p:cNvPr id="19" name="图片 12" descr="untitled.jpg"/>
            <p:cNvPicPr>
              <a:picLocks noChangeAspect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6246292" y="4781550"/>
              <a:ext cx="1373708" cy="161925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pic>
          <p:nvPicPr>
            <p:cNvPr id="20" name="图片 13" descr="untitled.jpg"/>
            <p:cNvPicPr>
              <a:picLocks noChangeAspect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7772400" y="4800600"/>
              <a:ext cx="1264808" cy="1628919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6" grpId="0"/>
      <p:bldP spid="17" grpId="0" build="p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实参与形参举例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51</a:t>
            </a:fld>
            <a:endParaRPr lang="en-US" altLang="zh-CN" dirty="0"/>
          </a:p>
        </p:txBody>
      </p:sp>
      <p:sp>
        <p:nvSpPr>
          <p:cNvPr id="7" name="Text Box 6"/>
          <p:cNvSpPr txBox="1">
            <a:spLocks noChangeArrowheads="1"/>
          </p:cNvSpPr>
          <p:nvPr/>
        </p:nvSpPr>
        <p:spPr bwMode="auto">
          <a:xfrm>
            <a:off x="304800" y="1143000"/>
            <a:ext cx="8458200" cy="5570756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public class Test (){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int salary, nCars, nHouses;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salary = 6000;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nCars = 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nHouses = 0;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DayDreaming(salary, nCars, nHouses);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System.out.println(salary+" "+nCars+" "+nHouses);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static void DayDreaming(int salary, int cars,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                  int houses)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salary = salary * 3;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cars += 2;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houses ++;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  <p:sp>
        <p:nvSpPr>
          <p:cNvPr id="5" name="Text Box 3"/>
          <p:cNvSpPr txBox="1">
            <a:spLocks noChangeArrowheads="1"/>
          </p:cNvSpPr>
          <p:nvPr/>
        </p:nvSpPr>
        <p:spPr bwMode="auto">
          <a:xfrm>
            <a:off x="4038600" y="5791200"/>
            <a:ext cx="2709396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buNone/>
            </a:pPr>
            <a:r>
              <a:rPr kumimoji="1" lang="zh-CN" altLang="en-US" sz="2800" b="1" smtClean="0">
                <a:solidFill>
                  <a:srgbClr val="7030A0"/>
                </a:solidFill>
                <a:ea typeface="宋体" charset="-122"/>
              </a:rPr>
              <a:t>如何美梦成真？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变量的作用范围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52</a:t>
            </a:fld>
            <a:endParaRPr lang="en-US" altLang="zh-CN" dirty="0"/>
          </a:p>
        </p:txBody>
      </p:sp>
      <p:sp>
        <p:nvSpPr>
          <p:cNvPr id="7" name="Rectangle 3"/>
          <p:cNvSpPr>
            <a:spLocks noChangeArrowheads="1"/>
          </p:cNvSpPr>
          <p:nvPr/>
        </p:nvSpPr>
        <p:spPr bwMode="auto">
          <a:xfrm>
            <a:off x="585788" y="1600200"/>
            <a:ext cx="8116887" cy="3243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Aft>
                <a:spcPct val="50000"/>
              </a:spcAft>
              <a:buClr>
                <a:schemeClr val="tx1"/>
              </a:buClr>
              <a:buSzPct val="75000"/>
              <a:buFont typeface="Wingdings" pitchFamily="2" charset="2"/>
              <a:buNone/>
            </a:pPr>
            <a:r>
              <a:rPr kumimoji="1" lang="zh-CN" altLang="en-US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 </a:t>
            </a:r>
            <a:r>
              <a:rPr kumimoji="1" lang="zh-CN" altLang="en-US" sz="3200" b="1">
                <a:solidFill>
                  <a:schemeClr val="tx1"/>
                </a:solidFill>
                <a:latin typeface="黑体" pitchFamily="49" charset="-122"/>
                <a:ea typeface="黑体" pitchFamily="49" charset="-122"/>
              </a:rPr>
              <a:t>局部变量：在一个函数内部定义的变量</a:t>
            </a:r>
          </a:p>
          <a:p>
            <a:pPr marL="630238" lvl="1" indent="-450850">
              <a:spcAft>
                <a:spcPct val="50000"/>
              </a:spcAft>
              <a:buClr>
                <a:schemeClr val="tx1"/>
              </a:buClr>
              <a:buFont typeface="Wingdings 2" pitchFamily="18" charset="2"/>
              <a:buChar char="ö"/>
            </a:pPr>
            <a:r>
              <a:rPr kumimoji="1"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局部变量只在本函数范围内</a:t>
            </a:r>
            <a:r>
              <a:rPr kumimoji="1" lang="zh-CN" altLang="en-US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有效，准确说是在定义它们的块（</a:t>
            </a:r>
            <a:r>
              <a:rPr kumimoji="1" lang="en-US" altLang="zh-CN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{}</a:t>
            </a:r>
            <a:r>
              <a:rPr kumimoji="1" lang="zh-CN" altLang="en-US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）内有效；</a:t>
            </a:r>
            <a:endPara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  <a:p>
            <a:pPr marL="630238" lvl="1" indent="-450850">
              <a:spcAft>
                <a:spcPct val="50000"/>
              </a:spcAft>
              <a:buClr>
                <a:schemeClr val="tx1"/>
              </a:buClr>
              <a:buFont typeface="Wingdings 2" pitchFamily="18" charset="2"/>
              <a:buChar char="ö"/>
            </a:pPr>
            <a:r>
              <a:rPr kumimoji="1"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在不同函数中可使用</a:t>
            </a:r>
            <a:r>
              <a:rPr kumimoji="1" lang="zh-CN" altLang="en-US" sz="2800" b="1" u="sng">
                <a:solidFill>
                  <a:srgbClr val="0000FF"/>
                </a:solidFill>
                <a:latin typeface="黑体" pitchFamily="49" charset="-122"/>
                <a:ea typeface="黑体" pitchFamily="49" charset="-122"/>
              </a:rPr>
              <a:t>相同</a:t>
            </a:r>
            <a:r>
              <a:rPr kumimoji="1"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名字的局部变量；</a:t>
            </a:r>
          </a:p>
          <a:p>
            <a:pPr marL="630238" lvl="1" indent="-450850">
              <a:spcAft>
                <a:spcPct val="50000"/>
              </a:spcAft>
              <a:buClr>
                <a:schemeClr val="tx1"/>
              </a:buClr>
              <a:buFont typeface="Wingdings 2" pitchFamily="18" charset="2"/>
              <a:buChar char="ö"/>
            </a:pPr>
            <a:r>
              <a:rPr kumimoji="1" lang="zh-CN" altLang="en-US" sz="2800" b="1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形参也是局部变量，也只能在本函数中</a:t>
            </a:r>
            <a:r>
              <a:rPr kumimoji="1" lang="zh-CN" altLang="en-US" sz="2800" b="1" smtClean="0">
                <a:solidFill>
                  <a:schemeClr val="tx1"/>
                </a:solidFill>
                <a:latin typeface="楷体_GB2312" pitchFamily="49" charset="-122"/>
                <a:ea typeface="楷体_GB2312" pitchFamily="49" charset="-122"/>
              </a:rPr>
              <a:t>使用</a:t>
            </a:r>
            <a:endParaRPr kumimoji="1" lang="zh-CN" altLang="en-US" sz="2800" b="1">
              <a:solidFill>
                <a:schemeClr val="tx1"/>
              </a:solidFill>
              <a:latin typeface="楷体_GB2312" pitchFamily="49" charset="-122"/>
              <a:ea typeface="楷体_GB2312" pitchFamily="49" charset="-122"/>
            </a:endParaRPr>
          </a:p>
        </p:txBody>
      </p:sp>
      <p:sp>
        <p:nvSpPr>
          <p:cNvPr id="8" name="Text Box 3"/>
          <p:cNvSpPr txBox="1">
            <a:spLocks noChangeArrowheads="1"/>
          </p:cNvSpPr>
          <p:nvPr/>
        </p:nvSpPr>
        <p:spPr bwMode="auto">
          <a:xfrm>
            <a:off x="1219200" y="5257800"/>
            <a:ext cx="7037504" cy="52322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buNone/>
            </a:pPr>
            <a:r>
              <a:rPr kumimoji="1" lang="zh-CN" altLang="en-US" sz="2800" b="1" smtClean="0">
                <a:solidFill>
                  <a:srgbClr val="0000FF"/>
                </a:solidFill>
                <a:ea typeface="宋体" charset="-122"/>
              </a:rPr>
              <a:t>在一个类的成员函数中可以访问哪些变量？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6</a:t>
            </a:r>
            <a:r>
              <a:rPr lang="zh-CN" altLang="en-US" smtClean="0"/>
              <a:t>、引用类型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基本数据类型</a:t>
            </a:r>
            <a:endParaRPr lang="en-US" altLang="zh-CN" sz="3200" dirty="0" smtClean="0"/>
          </a:p>
          <a:p>
            <a:pPr lvl="1">
              <a:spcAft>
                <a:spcPts val="1200"/>
              </a:spcAft>
            </a:pP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int, long, double, boolean, char, short, byte, float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数据值</a:t>
            </a:r>
            <a:r>
              <a:rPr lang="zh-CN" altLang="en-US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直接</a:t>
            </a: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存放在变量中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spcBef>
                <a:spcPts val="1800"/>
              </a:spcBef>
            </a:pPr>
            <a:r>
              <a:rPr lang="zh-CN" altLang="en-US" sz="3200" smtClean="0"/>
              <a:t>数组和对象？</a:t>
            </a:r>
            <a:endParaRPr lang="en-US" altLang="zh-CN" sz="3200" dirty="0" smtClean="0"/>
          </a:p>
          <a:p>
            <a:pPr lvl="1"/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String, int[], </a:t>
            </a:r>
            <a:r>
              <a:rPr lang="en-US" altLang="zh-CN" smtClean="0">
                <a:solidFill>
                  <a:srgbClr val="0000FF"/>
                </a:solidFill>
                <a:latin typeface="Times New Roman" pitchFamily="18" charset="0"/>
                <a:cs typeface="Times New Roman" pitchFamily="18" charset="0"/>
              </a:rPr>
              <a:t>Baby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, ...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7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17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结构体的存储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54</a:t>
            </a:fld>
            <a:endParaRPr lang="en-US" altLang="zh-CN" dirty="0"/>
          </a:p>
        </p:txBody>
      </p:sp>
      <p:grpSp>
        <p:nvGrpSpPr>
          <p:cNvPr id="7" name="Group 22"/>
          <p:cNvGrpSpPr>
            <a:grpSpLocks/>
          </p:cNvGrpSpPr>
          <p:nvPr/>
        </p:nvGrpSpPr>
        <p:grpSpPr bwMode="auto">
          <a:xfrm>
            <a:off x="4419600" y="790575"/>
            <a:ext cx="4418013" cy="5534025"/>
            <a:chOff x="2784" y="263"/>
            <a:chExt cx="2783" cy="3486"/>
          </a:xfrm>
        </p:grpSpPr>
        <p:sp>
          <p:nvSpPr>
            <p:cNvPr id="8" name="Rectangle 4"/>
            <p:cNvSpPr>
              <a:spLocks noChangeArrowheads="1"/>
            </p:cNvSpPr>
            <p:nvPr/>
          </p:nvSpPr>
          <p:spPr bwMode="auto">
            <a:xfrm>
              <a:off x="2789" y="741"/>
              <a:ext cx="2778" cy="3008"/>
            </a:xfrm>
            <a:prstGeom prst="rect">
              <a:avLst/>
            </a:prstGeom>
            <a:noFill/>
            <a:ln w="38100">
              <a:solidFill>
                <a:srgbClr val="C80495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9" name="Rectangle 5"/>
            <p:cNvSpPr>
              <a:spLocks noChangeArrowheads="1"/>
            </p:cNvSpPr>
            <p:nvPr/>
          </p:nvSpPr>
          <p:spPr bwMode="auto">
            <a:xfrm>
              <a:off x="3245" y="931"/>
              <a:ext cx="404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ID</a:t>
              </a:r>
            </a:p>
          </p:txBody>
        </p:sp>
        <p:sp>
          <p:nvSpPr>
            <p:cNvPr id="10" name="Rectangle 6"/>
            <p:cNvSpPr>
              <a:spLocks noChangeArrowheads="1"/>
            </p:cNvSpPr>
            <p:nvPr/>
          </p:nvSpPr>
          <p:spPr bwMode="auto">
            <a:xfrm>
              <a:off x="3708" y="952"/>
              <a:ext cx="1183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1" name="Rectangle 7"/>
            <p:cNvSpPr>
              <a:spLocks noChangeArrowheads="1"/>
            </p:cNvSpPr>
            <p:nvPr/>
          </p:nvSpPr>
          <p:spPr bwMode="auto">
            <a:xfrm>
              <a:off x="2933" y="1392"/>
              <a:ext cx="719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name</a:t>
              </a:r>
            </a:p>
          </p:txBody>
        </p:sp>
        <p:sp>
          <p:nvSpPr>
            <p:cNvPr id="12" name="Rectangle 8"/>
            <p:cNvSpPr>
              <a:spLocks noChangeArrowheads="1"/>
            </p:cNvSpPr>
            <p:nvPr/>
          </p:nvSpPr>
          <p:spPr bwMode="auto">
            <a:xfrm>
              <a:off x="3708" y="1424"/>
              <a:ext cx="1741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3" name="Rectangle 9"/>
            <p:cNvSpPr>
              <a:spLocks noChangeArrowheads="1"/>
            </p:cNvSpPr>
            <p:nvPr/>
          </p:nvSpPr>
          <p:spPr bwMode="auto">
            <a:xfrm>
              <a:off x="2801" y="1854"/>
              <a:ext cx="878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gender</a:t>
              </a:r>
            </a:p>
          </p:txBody>
        </p:sp>
        <p:sp>
          <p:nvSpPr>
            <p:cNvPr id="14" name="Rectangle 10"/>
            <p:cNvSpPr>
              <a:spLocks noChangeArrowheads="1"/>
            </p:cNvSpPr>
            <p:nvPr/>
          </p:nvSpPr>
          <p:spPr bwMode="auto">
            <a:xfrm>
              <a:off x="3708" y="1896"/>
              <a:ext cx="333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/>
            <a:lstStyle/>
            <a:p>
              <a:pPr algn="ctr">
                <a:spcBef>
                  <a:spcPct val="50000"/>
                </a:spcBef>
              </a:pPr>
              <a:endParaRPr kumimoji="1" lang="zh-CN" altLang="en-US" sz="2800" b="1">
                <a:solidFill>
                  <a:schemeClr val="tx1"/>
                </a:solidFill>
                <a:ea typeface="宋体" charset="-122"/>
              </a:endParaRPr>
            </a:p>
          </p:txBody>
        </p:sp>
        <p:sp>
          <p:nvSpPr>
            <p:cNvPr id="15" name="Rectangle 11"/>
            <p:cNvSpPr>
              <a:spLocks noChangeArrowheads="1"/>
            </p:cNvSpPr>
            <p:nvPr/>
          </p:nvSpPr>
          <p:spPr bwMode="auto">
            <a:xfrm>
              <a:off x="3160" y="2315"/>
              <a:ext cx="490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age</a:t>
              </a:r>
            </a:p>
          </p:txBody>
        </p:sp>
        <p:sp>
          <p:nvSpPr>
            <p:cNvPr id="16" name="Rectangle 12"/>
            <p:cNvSpPr>
              <a:spLocks noChangeArrowheads="1"/>
            </p:cNvSpPr>
            <p:nvPr/>
          </p:nvSpPr>
          <p:spPr bwMode="auto">
            <a:xfrm>
              <a:off x="3708" y="2342"/>
              <a:ext cx="757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7" name="Rectangle 13"/>
            <p:cNvSpPr>
              <a:spLocks noChangeArrowheads="1"/>
            </p:cNvSpPr>
            <p:nvPr/>
          </p:nvSpPr>
          <p:spPr bwMode="auto">
            <a:xfrm>
              <a:off x="2862" y="2777"/>
              <a:ext cx="791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phone</a:t>
              </a:r>
            </a:p>
          </p:txBody>
        </p:sp>
        <p:sp>
          <p:nvSpPr>
            <p:cNvPr id="18" name="Rectangle 14"/>
            <p:cNvSpPr>
              <a:spLocks noChangeArrowheads="1"/>
            </p:cNvSpPr>
            <p:nvPr/>
          </p:nvSpPr>
          <p:spPr bwMode="auto">
            <a:xfrm>
              <a:off x="3708" y="2796"/>
              <a:ext cx="1293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19" name="Rectangle 15"/>
            <p:cNvSpPr>
              <a:spLocks noChangeArrowheads="1"/>
            </p:cNvSpPr>
            <p:nvPr/>
          </p:nvSpPr>
          <p:spPr bwMode="auto">
            <a:xfrm>
              <a:off x="3004" y="3239"/>
              <a:ext cx="647" cy="3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32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addr</a:t>
              </a:r>
            </a:p>
          </p:txBody>
        </p:sp>
        <p:sp>
          <p:nvSpPr>
            <p:cNvPr id="20" name="Rectangle 16"/>
            <p:cNvSpPr>
              <a:spLocks noChangeArrowheads="1"/>
            </p:cNvSpPr>
            <p:nvPr/>
          </p:nvSpPr>
          <p:spPr bwMode="auto">
            <a:xfrm>
              <a:off x="3708" y="3269"/>
              <a:ext cx="1741" cy="327"/>
            </a:xfrm>
            <a:prstGeom prst="rect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>
                <a:ea typeface="宋体" charset="-122"/>
              </a:endParaRPr>
            </a:p>
          </p:txBody>
        </p:sp>
        <p:sp>
          <p:nvSpPr>
            <p:cNvPr id="21" name="Rectangle 17"/>
            <p:cNvSpPr>
              <a:spLocks noChangeArrowheads="1"/>
            </p:cNvSpPr>
            <p:nvPr/>
          </p:nvSpPr>
          <p:spPr bwMode="auto">
            <a:xfrm>
              <a:off x="2784" y="263"/>
              <a:ext cx="278" cy="44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>
                <a:spcBef>
                  <a:spcPct val="50000"/>
                </a:spcBef>
                <a:buNone/>
              </a:pPr>
              <a:r>
                <a:rPr kumimoji="1" lang="en-US" altLang="zh-CN" sz="4000" b="1">
                  <a:solidFill>
                    <a:schemeClr val="tx1"/>
                  </a:solidFill>
                  <a:latin typeface="Times New Roman" pitchFamily="18" charset="0"/>
                  <a:ea typeface="宋体" charset="-122"/>
                  <a:cs typeface="Times New Roman" pitchFamily="18" charset="0"/>
                </a:rPr>
                <a:t>x</a:t>
              </a:r>
            </a:p>
          </p:txBody>
        </p:sp>
      </p:grpSp>
      <p:sp>
        <p:nvSpPr>
          <p:cNvPr id="22" name="Text Box 19"/>
          <p:cNvSpPr txBox="1">
            <a:spLocks noChangeArrowheads="1"/>
          </p:cNvSpPr>
          <p:nvPr/>
        </p:nvSpPr>
        <p:spPr bwMode="auto">
          <a:xfrm>
            <a:off x="1329015" y="5867400"/>
            <a:ext cx="239039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sizeof(x) =  ?</a:t>
            </a:r>
          </a:p>
        </p:txBody>
      </p:sp>
      <p:sp>
        <p:nvSpPr>
          <p:cNvPr id="23" name="Text Box 20"/>
          <p:cNvSpPr txBox="1">
            <a:spLocks noChangeArrowheads="1"/>
          </p:cNvSpPr>
          <p:nvPr/>
        </p:nvSpPr>
        <p:spPr bwMode="auto">
          <a:xfrm>
            <a:off x="3291165" y="5878513"/>
            <a:ext cx="595035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  <a:buNone/>
            </a:pPr>
            <a:r>
              <a:rPr kumimoji="1" lang="en-US" altLang="zh-CN" sz="3200" b="1">
                <a:solidFill>
                  <a:srgbClr val="FF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72</a:t>
            </a:r>
          </a:p>
        </p:txBody>
      </p:sp>
      <p:sp>
        <p:nvSpPr>
          <p:cNvPr id="24" name="Text Box 21"/>
          <p:cNvSpPr txBox="1">
            <a:spLocks noChangeArrowheads="1"/>
          </p:cNvSpPr>
          <p:nvPr/>
        </p:nvSpPr>
        <p:spPr bwMode="auto">
          <a:xfrm>
            <a:off x="381000" y="1219200"/>
            <a:ext cx="3572388" cy="5213735"/>
          </a:xfrm>
          <a:prstGeom prst="rect">
            <a:avLst/>
          </a:prstGeom>
          <a:noFill/>
          <a:ln w="28575">
            <a:solidFill>
              <a:srgbClr val="C80495"/>
            </a:solidFill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10000"/>
              </a:spcBef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struct  student</a:t>
            </a:r>
          </a:p>
          <a:p>
            <a:pPr>
              <a:spcBef>
                <a:spcPct val="10000"/>
              </a:spcBef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{</a:t>
            </a:r>
          </a:p>
          <a:p>
            <a:pPr>
              <a:spcBef>
                <a:spcPct val="10000"/>
              </a:spcBef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ID[7];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name[20];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gender;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int  age;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phone[9];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      char  addr[30];</a:t>
            </a:r>
          </a:p>
          <a:p>
            <a:pPr>
              <a:buNone/>
            </a:pP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}</a:t>
            </a:r>
            <a:r>
              <a:rPr kumimoji="1" lang="en-US" altLang="zh-CN" sz="3200" b="1">
                <a:solidFill>
                  <a:srgbClr val="C80495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x</a:t>
            </a:r>
            <a:r>
              <a:rPr kumimoji="1" lang="en-US" altLang="zh-CN" sz="3200" b="1">
                <a:solidFill>
                  <a:schemeClr val="tx1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对象的存储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55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对象太大，不能存放在一个变量中</a:t>
            </a:r>
            <a:endParaRPr lang="en-US" altLang="zh-CN" sz="3200" smtClean="0"/>
          </a:p>
          <a:p>
            <a:pPr lvl="1">
              <a:spcAft>
                <a:spcPts val="1200"/>
              </a:spcAft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存放在其他地方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lvl="1">
              <a:spcBef>
                <a:spcPts val="0"/>
              </a:spcBef>
              <a:spcAft>
                <a:spcPts val="0"/>
              </a:spcAft>
            </a:pPr>
            <a:r>
              <a:rPr lang="zh-CN" altLang="en-US" smtClean="0">
                <a:latin typeface="Times New Roman" pitchFamily="18" charset="0"/>
                <a:cs typeface="Times New Roman" pitchFamily="18" charset="0"/>
              </a:rPr>
              <a:t>变量中存放一个地址指向该对象</a:t>
            </a:r>
            <a:endParaRPr lang="en-US" altLang="zh-CN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81000" y="3581400"/>
            <a:ext cx="835517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pl-PL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大力士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</a:p>
        </p:txBody>
      </p:sp>
      <p:grpSp>
        <p:nvGrpSpPr>
          <p:cNvPr id="14" name="组合 13"/>
          <p:cNvGrpSpPr/>
          <p:nvPr/>
        </p:nvGrpSpPr>
        <p:grpSpPr>
          <a:xfrm>
            <a:off x="2133600" y="4191000"/>
            <a:ext cx="4876800" cy="2411885"/>
            <a:chOff x="2133600" y="4343400"/>
            <a:chExt cx="4876800" cy="2411885"/>
          </a:xfrm>
        </p:grpSpPr>
        <p:sp>
          <p:nvSpPr>
            <p:cNvPr id="8" name="矩形 7"/>
            <p:cNvSpPr/>
            <p:nvPr/>
          </p:nvSpPr>
          <p:spPr bwMode="auto">
            <a:xfrm>
              <a:off x="2133600" y="50393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9" name="椭圆 8"/>
            <p:cNvSpPr/>
            <p:nvPr/>
          </p:nvSpPr>
          <p:spPr bwMode="auto">
            <a:xfrm>
              <a:off x="4876800" y="4343400"/>
              <a:ext cx="2133600" cy="1981200"/>
            </a:xfrm>
            <a:prstGeom prst="ellipse">
              <a:avLst/>
            </a:prstGeom>
            <a:solidFill>
              <a:srgbClr val="FF00FF"/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0" name="TextBox 9"/>
            <p:cNvSpPr txBox="1"/>
            <p:nvPr/>
          </p:nvSpPr>
          <p:spPr>
            <a:xfrm>
              <a:off x="2133600" y="5715000"/>
              <a:ext cx="1003801" cy="104028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dawa</a:t>
              </a:r>
            </a:p>
            <a:p>
              <a:pPr>
                <a:buNone/>
              </a:pPr>
              <a:r>
                <a:rPr lang="zh-CN" altLang="en-US" sz="2800" b="1" smtClean="0">
                  <a:latin typeface="Times New Roman" pitchFamily="18" charset="0"/>
                  <a:cs typeface="Times New Roman" pitchFamily="18" charset="0"/>
                </a:rPr>
                <a:t>引用</a:t>
              </a:r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5105400" y="4614851"/>
              <a:ext cx="1664238" cy="155734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"</a:t>
              </a:r>
              <a:r>
                <a:rPr lang="zh-CN" altLang="en-US" sz="2800" b="1" smtClean="0">
                  <a:latin typeface="Times New Roman" pitchFamily="18" charset="0"/>
                  <a:cs typeface="Times New Roman" pitchFamily="18" charset="0"/>
                </a:rPr>
                <a:t>大力士</a:t>
              </a: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"</a:t>
              </a:r>
            </a:p>
            <a:p>
              <a:pPr algn="ctr"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20</a:t>
              </a:r>
            </a:p>
            <a:p>
              <a:pPr algn="ctr"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true</a:t>
              </a:r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直接箭头连接符 12"/>
            <p:cNvCxnSpPr>
              <a:endCxn id="9" idx="2"/>
            </p:cNvCxnSpPr>
            <p:nvPr/>
          </p:nvCxnSpPr>
          <p:spPr bwMode="auto">
            <a:xfrm>
              <a:off x="2895600" y="5334000"/>
              <a:ext cx="19812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12" name="Text Box 20"/>
          <p:cNvSpPr txBox="1">
            <a:spLocks noChangeArrowheads="1"/>
          </p:cNvSpPr>
          <p:nvPr/>
        </p:nvSpPr>
        <p:spPr bwMode="auto">
          <a:xfrm>
            <a:off x="7315200" y="5054025"/>
            <a:ext cx="1420582" cy="58477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marL="457200" indent="-457200">
              <a:spcBef>
                <a:spcPct val="50000"/>
              </a:spcBef>
              <a:buNone/>
            </a:pPr>
            <a:r>
              <a:rPr kumimoji="1" lang="zh-CN" altLang="en-US" sz="3200" b="1" smtClean="0">
                <a:solidFill>
                  <a:srgbClr val="990000"/>
                </a:solidFill>
                <a:latin typeface="Times New Roman" pitchFamily="18" charset="0"/>
                <a:ea typeface="宋体" charset="-122"/>
                <a:cs typeface="Times New Roman" pitchFamily="18" charset="0"/>
              </a:rPr>
              <a:t>数组？</a:t>
            </a:r>
            <a:endParaRPr kumimoji="1" lang="en-US" altLang="zh-CN" sz="3200" b="1">
              <a:solidFill>
                <a:srgbClr val="990000"/>
              </a:solidFill>
              <a:latin typeface="Times New Roman" pitchFamily="18" charset="0"/>
              <a:ea typeface="宋体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引用不等于对象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56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引用可以脱离对象而单独存在</a:t>
            </a:r>
            <a:endParaRPr lang="en-US" altLang="zh-CN" sz="3200" smtClean="0"/>
          </a:p>
        </p:txBody>
      </p:sp>
      <p:sp>
        <p:nvSpPr>
          <p:cNvPr id="6" name="TextBox 5"/>
          <p:cNvSpPr txBox="1"/>
          <p:nvPr/>
        </p:nvSpPr>
        <p:spPr>
          <a:xfrm>
            <a:off x="990600" y="2286000"/>
            <a:ext cx="66287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dawa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System.out.println(dawa.name)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dawa.SayHi();</a:t>
            </a:r>
          </a:p>
        </p:txBody>
      </p:sp>
      <p:sp>
        <p:nvSpPr>
          <p:cNvPr id="8" name="矩形 7"/>
          <p:cNvSpPr/>
          <p:nvPr/>
        </p:nvSpPr>
        <p:spPr bwMode="auto">
          <a:xfrm>
            <a:off x="3124200" y="4267200"/>
            <a:ext cx="1066800" cy="609600"/>
          </a:xfrm>
          <a:prstGeom prst="rect">
            <a:avLst/>
          </a:prstGeom>
          <a:noFill/>
          <a:ln w="254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0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rPr>
              <a:t>null</a:t>
            </a:r>
            <a:endParaRPr kumimoji="0" lang="zh-CN" altLang="en-US" sz="20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124200" y="4942820"/>
            <a:ext cx="100380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dawa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引用与对象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57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可以对引用进行“</a:t>
            </a:r>
            <a:r>
              <a:rPr lang="en-US" altLang="zh-CN" sz="3200" smtClean="0"/>
              <a:t>==</a:t>
            </a:r>
            <a:r>
              <a:rPr lang="zh-CN" altLang="en-US" sz="3200" smtClean="0"/>
              <a:t>”比较运算</a:t>
            </a:r>
            <a:endParaRPr lang="en-US" altLang="zh-CN" sz="3200" smtClean="0"/>
          </a:p>
        </p:txBody>
      </p:sp>
      <p:sp>
        <p:nvSpPr>
          <p:cNvPr id="6" name="TextBox 5"/>
          <p:cNvSpPr txBox="1"/>
          <p:nvPr/>
        </p:nvSpPr>
        <p:spPr>
          <a:xfrm>
            <a:off x="76200" y="2438400"/>
            <a:ext cx="8999580" cy="20744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wukong1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wukong2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zh-CN" alt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请问：</a:t>
            </a:r>
            <a:r>
              <a:rPr lang="en-US" altLang="zh-CN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wukong1 == wukong2</a:t>
            </a:r>
            <a:r>
              <a:rPr lang="zh-CN" altLang="en-US" sz="28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？</a:t>
            </a:r>
            <a:endParaRPr lang="pl-PL" altLang="zh-CN" sz="2800" b="1" smtClean="0">
              <a:solidFill>
                <a:srgbClr val="7030A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3429000" y="4895671"/>
            <a:ext cx="18774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72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NO!</a:t>
            </a:r>
            <a:endParaRPr lang="zh-CN" altLang="en-US" sz="7200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5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引用与对象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58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219200"/>
            <a:ext cx="8999580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wukong1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wukong2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椭圆 9"/>
          <p:cNvSpPr/>
          <p:nvPr/>
        </p:nvSpPr>
        <p:spPr bwMode="auto">
          <a:xfrm>
            <a:off x="16002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1921112" y="2902606"/>
            <a:ext cx="1584088" cy="1122640"/>
            <a:chOff x="1219200" y="4124980"/>
            <a:chExt cx="1584088" cy="1122640"/>
          </a:xfrm>
        </p:grpSpPr>
        <p:sp>
          <p:nvSpPr>
            <p:cNvPr id="9" name="矩形 8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0" y="4724400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wukong1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28800" y="4995851"/>
            <a:ext cx="16642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孙悟空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/>
          <p:nvPr/>
        </p:nvCxnSpPr>
        <p:spPr bwMode="auto">
          <a:xfrm rot="5400000">
            <a:off x="19470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9" name="椭圆 18"/>
          <p:cNvSpPr/>
          <p:nvPr/>
        </p:nvSpPr>
        <p:spPr bwMode="auto">
          <a:xfrm>
            <a:off x="48006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5121512" y="2902606"/>
            <a:ext cx="1584088" cy="1122640"/>
            <a:chOff x="1219200" y="4124980"/>
            <a:chExt cx="1584088" cy="1122640"/>
          </a:xfrm>
        </p:grpSpPr>
        <p:sp>
          <p:nvSpPr>
            <p:cNvPr id="21" name="矩形 20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9200" y="4724400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wukong2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29200" y="4995851"/>
            <a:ext cx="16642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孙悟空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rot="5400000">
            <a:off x="51474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引用与对象</a:t>
            </a:r>
            <a:r>
              <a:rPr lang="en-US" altLang="zh-CN" smtClean="0"/>
              <a:t>(3)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59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76200" y="1219200"/>
            <a:ext cx="8999580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wukong1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wukong2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 = new Baby("</a:t>
            </a:r>
            <a:r>
              <a:rPr lang="zh-CN" altLang="en-US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孙悟空</a:t>
            </a:r>
            <a:r>
              <a:rPr lang="pl-PL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",20,true);</a:t>
            </a:r>
            <a:endParaRPr lang="en-US" altLang="zh-CN" sz="2800" b="1" smtClean="0">
              <a:solidFill>
                <a:srgbClr val="990000"/>
              </a:solidFill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wukong1 = wukong2;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16002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3" name="组合 14"/>
          <p:cNvGrpSpPr/>
          <p:nvPr/>
        </p:nvGrpSpPr>
        <p:grpSpPr>
          <a:xfrm>
            <a:off x="1921112" y="2902606"/>
            <a:ext cx="1584088" cy="1122640"/>
            <a:chOff x="1219200" y="4124980"/>
            <a:chExt cx="1584088" cy="1122640"/>
          </a:xfrm>
        </p:grpSpPr>
        <p:sp>
          <p:nvSpPr>
            <p:cNvPr id="9" name="矩形 8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0" y="4724400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wukong1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28800" y="4995851"/>
            <a:ext cx="16642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孙悟空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14" name="直接箭头连接符 13"/>
          <p:cNvCxnSpPr>
            <a:endCxn id="19" idx="1"/>
          </p:cNvCxnSpPr>
          <p:nvPr/>
        </p:nvCxnSpPr>
        <p:spPr bwMode="auto">
          <a:xfrm>
            <a:off x="2667794" y="3284400"/>
            <a:ext cx="2445265" cy="1730140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9" name="椭圆 18"/>
          <p:cNvSpPr/>
          <p:nvPr/>
        </p:nvSpPr>
        <p:spPr bwMode="auto">
          <a:xfrm>
            <a:off x="48006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5" name="组合 19"/>
          <p:cNvGrpSpPr/>
          <p:nvPr/>
        </p:nvGrpSpPr>
        <p:grpSpPr>
          <a:xfrm>
            <a:off x="5121512" y="2902606"/>
            <a:ext cx="1584088" cy="1122640"/>
            <a:chOff x="1219200" y="4124980"/>
            <a:chExt cx="1584088" cy="1122640"/>
          </a:xfrm>
        </p:grpSpPr>
        <p:sp>
          <p:nvSpPr>
            <p:cNvPr id="21" name="矩形 20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9200" y="4724400"/>
              <a:ext cx="158408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wukong2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29200" y="4995851"/>
            <a:ext cx="1664238" cy="155734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孙悟空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rot="5400000">
            <a:off x="51474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抽象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抽象（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Abstraction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定义：抽象表示从观察者的视角，一个对象区别于其他对象的本质特征，从而提供了明确定义的概念边界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抽象是从一个对象的外部视角来观察它，从而将对象的本质行为和它的具体实现分开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引用作为函数参数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60</a:t>
            </a:fld>
            <a:endParaRPr lang="en-US" altLang="zh-CN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304800" y="1143000"/>
            <a:ext cx="8458200" cy="5570756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public class Test (){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double[] salary = {6000};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int[] nCarsHouses = {0,0};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DayDreaming(salary, nCarsHouses);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System.out.println(salary[0]+ " " + nCarsHouses[0]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                + " " + nCarsHouses[1]);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static void DayDreaming(double[] salary,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                     int[] nCarsHouses)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salary[0] = salary[0] * 3;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nCarsHouses[0] += 2;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nCarsHouses[1] ++;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引用作为函数参数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61</a:t>
            </a:fld>
            <a:endParaRPr lang="en-US" altLang="zh-CN" dirty="0"/>
          </a:p>
        </p:txBody>
      </p:sp>
      <p:sp>
        <p:nvSpPr>
          <p:cNvPr id="17" name="Text Box 6"/>
          <p:cNvSpPr txBox="1">
            <a:spLocks noChangeArrowheads="1"/>
          </p:cNvSpPr>
          <p:nvPr/>
        </p:nvSpPr>
        <p:spPr bwMode="auto">
          <a:xfrm>
            <a:off x="152400" y="1066800"/>
            <a:ext cx="6172200" cy="5755422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public class Reference {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public void plus(int i){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i++;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}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public void plus(Counter c){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c.i++;</a:t>
            </a:r>
            <a:r>
              <a:rPr kumimoji="1" lang="zh-CN" altLang="en-US" sz="1600" b="1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}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public void create(Counter c){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 = new Counter();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c.i++;</a:t>
            </a:r>
            <a:r>
              <a:rPr kumimoji="1" lang="zh-CN" altLang="en-US" sz="1600" b="1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public static void main(String[] args) 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int i = 0;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Reference r = new Reference();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Counter c1 = new Counter();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Counter c2 = new Counter();     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r.plus(i);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System.out.println(i);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r.plus(c1);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System.out.println(c1.i);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r.create(c2);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    System.out.println(c2.i);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1600" b="1" smtClean="0">
                <a:latin typeface="Courier New" pitchFamily="49" charset="0"/>
                <a:cs typeface="Courier New" pitchFamily="49" charset="0"/>
              </a:rPr>
              <a:t>    }} </a:t>
            </a:r>
          </a:p>
        </p:txBody>
      </p:sp>
      <p:sp>
        <p:nvSpPr>
          <p:cNvPr id="5" name="Text Box 6"/>
          <p:cNvSpPr txBox="1">
            <a:spLocks noChangeArrowheads="1"/>
          </p:cNvSpPr>
          <p:nvPr/>
        </p:nvSpPr>
        <p:spPr bwMode="auto">
          <a:xfrm>
            <a:off x="6400800" y="1143000"/>
            <a:ext cx="2590800" cy="1006733"/>
          </a:xfrm>
          <a:prstGeom prst="rect">
            <a:avLst/>
          </a:prstGeom>
          <a:noFill/>
          <a:ln w="25400" cap="sq">
            <a:solidFill>
              <a:schemeClr val="tx1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class Counter{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int i=0;  </a:t>
            </a:r>
          </a:p>
          <a:p>
            <a:pPr marL="342900" indent="-342900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}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934200" y="3276600"/>
            <a:ext cx="1524000" cy="155734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</a:t>
            </a:r>
          </a:p>
          <a:p>
            <a:pPr>
              <a:buNone/>
            </a:pPr>
            <a:r>
              <a:rPr lang="en-US" altLang="zh-CN" sz="28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buNone/>
            </a:pPr>
            <a:r>
              <a:rPr lang="en-US" altLang="zh-CN" sz="2800" b="1" smtClean="0">
                <a:solidFill>
                  <a:schemeClr val="bg1"/>
                </a:solidFill>
                <a:latin typeface="Times New Roman" pitchFamily="18" charset="0"/>
                <a:cs typeface="Times New Roman" pitchFamily="18" charset="0"/>
              </a:rPr>
              <a:t>0</a:t>
            </a:r>
            <a:endParaRPr lang="zh-CN" altLang="en-US" sz="2800" b="1">
              <a:solidFill>
                <a:schemeClr val="bg1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7</a:t>
            </a:r>
            <a:r>
              <a:rPr lang="zh-CN" altLang="en-US" smtClean="0"/>
              <a:t>、静态类型（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zh-CN" altLang="en-US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62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en-US" altLang="zh-CN" sz="3200" smtClean="0">
                <a:latin typeface="Times New Roman" pitchFamily="18" charset="0"/>
                <a:cs typeface="Times New Roman" pitchFamily="18" charset="0"/>
              </a:rPr>
              <a:t>static</a:t>
            </a:r>
            <a:r>
              <a:rPr lang="zh-CN" altLang="en-US" sz="3200" smtClean="0"/>
              <a:t>类型表示“静态”或“全局”的意思，适用于成员变量和方法</a:t>
            </a:r>
            <a:endParaRPr lang="en-US" altLang="zh-CN" sz="3200" dirty="0" smtClean="0"/>
          </a:p>
          <a:p>
            <a:pPr>
              <a:spcBef>
                <a:spcPts val="1800"/>
              </a:spcBef>
            </a:pPr>
            <a:r>
              <a:rPr lang="zh-CN" altLang="en-US" sz="3200" smtClean="0"/>
              <a:t>意味着这些成员变量和方法</a:t>
            </a:r>
            <a:endParaRPr lang="en-US" altLang="zh-CN" sz="3200" dirty="0" smtClean="0"/>
          </a:p>
          <a:p>
            <a:pPr lvl="1"/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是类一级的定义，独立于该类的任何实例（对象），为所有实例所共享。</a:t>
            </a:r>
            <a:endParaRPr lang="en-US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可以在任何类实例创建之前访问</a:t>
            </a:r>
            <a:endParaRPr lang="en-US" altLang="zh-CN" sz="2800" smtClean="0">
              <a:latin typeface="Times New Roman" pitchFamily="18" charset="0"/>
              <a:cs typeface="Times New Roman" pitchFamily="18" charset="0"/>
            </a:endParaRPr>
          </a:p>
          <a:p>
            <a:pPr lvl="1">
              <a:spcBef>
                <a:spcPts val="600"/>
              </a:spcBef>
            </a:pP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类名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静态变量名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altLang="zh-CN" sz="2800" smtClean="0">
                <a:latin typeface="Times New Roman" pitchFamily="18" charset="0"/>
                <a:cs typeface="Times New Roman" pitchFamily="18" charset="0"/>
              </a:rPr>
            </a:b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类名</a:t>
            </a:r>
            <a:r>
              <a:rPr lang="en-US" altLang="zh-CN" sz="2800" smtClean="0">
                <a:latin typeface="Times New Roman" pitchFamily="18" charset="0"/>
                <a:cs typeface="Times New Roman" pitchFamily="18" charset="0"/>
              </a:rPr>
              <a:t>.</a:t>
            </a:r>
            <a:r>
              <a:rPr lang="zh-CN" altLang="en-US" sz="2800" smtClean="0">
                <a:latin typeface="Times New Roman" pitchFamily="18" charset="0"/>
                <a:cs typeface="Times New Roman" pitchFamily="18" charset="0"/>
              </a:rPr>
              <a:t>静态方法名（参数列表）</a:t>
            </a:r>
            <a:endParaRPr lang="en-US" altLang="zh-CN" sz="2800" dirty="0" smtClean="0"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static</a:t>
            </a:r>
            <a:r>
              <a:rPr lang="zh-CN" altLang="en-US" smtClean="0"/>
              <a:t>变量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63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609601" y="1295400"/>
            <a:ext cx="8153400" cy="50044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Baby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System.out.println(baby.name)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Baby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static int numBabiesMade = 0;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Baby.numBabiesMade = 100;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b1 = new Baby("b1",10,true);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b2 = new Baby("b2",20,true);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b1.numBabiesMade = 1;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b2.numBabiesMade = 2;</a:t>
            </a:r>
          </a:p>
        </p:txBody>
      </p:sp>
      <p:sp>
        <p:nvSpPr>
          <p:cNvPr id="5" name="矩形 4"/>
          <p:cNvSpPr/>
          <p:nvPr/>
        </p:nvSpPr>
        <p:spPr>
          <a:xfrm>
            <a:off x="5291319" y="5257800"/>
            <a:ext cx="3395481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b1.numBabiesMade = ?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b2.numBabiesMade = ?</a:t>
            </a:r>
            <a:endParaRPr lang="zh-CN" altLang="en-US" sz="2400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static</a:t>
            </a:r>
            <a:r>
              <a:rPr lang="zh-CN" altLang="en-US" smtClean="0"/>
              <a:t>示例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64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如何记录被创建的宝宝个数</a:t>
            </a:r>
            <a:endParaRPr lang="en-US" altLang="zh-CN" sz="3200" smtClean="0"/>
          </a:p>
        </p:txBody>
      </p:sp>
      <p:sp>
        <p:nvSpPr>
          <p:cNvPr id="6" name="TextBox 5"/>
          <p:cNvSpPr txBox="1"/>
          <p:nvPr/>
        </p:nvSpPr>
        <p:spPr>
          <a:xfrm>
            <a:off x="1211788" y="2209800"/>
            <a:ext cx="5493812" cy="36256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Baby{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int numBabiesMade = 0;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Baby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() {</a:t>
            </a:r>
          </a:p>
          <a:p>
            <a:pPr>
              <a:buNone/>
            </a:pP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numBabiesMade ++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  <a:p>
            <a:pPr>
              <a:buNone/>
            </a:pP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请问：上述方法是否可行？</a:t>
            </a:r>
            <a:endParaRPr lang="pl-PL" altLang="zh-CN" sz="2800" b="1" smtClean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48400" y="4267200"/>
            <a:ext cx="187743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72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NO!</a:t>
            </a:r>
            <a:endParaRPr lang="zh-CN" altLang="en-US" sz="7200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static</a:t>
            </a:r>
            <a:r>
              <a:rPr lang="zh-CN" altLang="en-US" smtClean="0"/>
              <a:t>示例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65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84028" y="1474315"/>
            <a:ext cx="8355172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大力士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",20,true);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erwa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千里眼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",16,true);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16002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3" name="组合 14"/>
          <p:cNvGrpSpPr/>
          <p:nvPr/>
        </p:nvGrpSpPr>
        <p:grpSpPr>
          <a:xfrm>
            <a:off x="1921112" y="2902606"/>
            <a:ext cx="1295400" cy="1122640"/>
            <a:chOff x="1219200" y="4124980"/>
            <a:chExt cx="1295400" cy="1122640"/>
          </a:xfrm>
        </p:grpSpPr>
        <p:sp>
          <p:nvSpPr>
            <p:cNvPr id="9" name="矩形 8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0" y="4724400"/>
              <a:ext cx="1273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   dawa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1828800" y="4876800"/>
            <a:ext cx="16642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大力士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48006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5" name="组合 19"/>
          <p:cNvGrpSpPr/>
          <p:nvPr/>
        </p:nvGrpSpPr>
        <p:grpSpPr>
          <a:xfrm>
            <a:off x="5121512" y="2902606"/>
            <a:ext cx="1300356" cy="1122640"/>
            <a:chOff x="1219200" y="4124980"/>
            <a:chExt cx="1300356" cy="1122640"/>
          </a:xfrm>
        </p:grpSpPr>
        <p:sp>
          <p:nvSpPr>
            <p:cNvPr id="21" name="矩形 20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9200" y="4724400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    erwa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029200" y="4876800"/>
            <a:ext cx="1664238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千里眼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1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rot="5400000">
            <a:off x="51474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rot="5400000">
            <a:off x="1947794" y="39958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修改为</a:t>
            </a:r>
            <a:r>
              <a:rPr lang="en-US" altLang="zh-CN" smtClean="0"/>
              <a:t>static</a:t>
            </a:r>
            <a:r>
              <a:rPr lang="zh-CN" altLang="en-US" smtClean="0"/>
              <a:t>类型后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66</a:t>
            </a:fld>
            <a:endParaRPr lang="en-US" altLang="zh-CN" dirty="0"/>
          </a:p>
        </p:txBody>
      </p:sp>
      <p:sp>
        <p:nvSpPr>
          <p:cNvPr id="6" name="TextBox 5"/>
          <p:cNvSpPr txBox="1"/>
          <p:nvPr/>
        </p:nvSpPr>
        <p:spPr>
          <a:xfrm>
            <a:off x="484028" y="1474315"/>
            <a:ext cx="8355172" cy="10402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dawa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大力士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",20,true);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Baby erwa = new Baby("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千里眼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",16,true);</a:t>
            </a:r>
          </a:p>
        </p:txBody>
      </p:sp>
      <p:sp>
        <p:nvSpPr>
          <p:cNvPr id="10" name="椭圆 9"/>
          <p:cNvSpPr/>
          <p:nvPr/>
        </p:nvSpPr>
        <p:spPr bwMode="auto">
          <a:xfrm>
            <a:off x="29718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3" name="组合 14"/>
          <p:cNvGrpSpPr/>
          <p:nvPr/>
        </p:nvGrpSpPr>
        <p:grpSpPr>
          <a:xfrm>
            <a:off x="3292712" y="2902606"/>
            <a:ext cx="1295400" cy="1122640"/>
            <a:chOff x="1219200" y="4124980"/>
            <a:chExt cx="1295400" cy="1122640"/>
          </a:xfrm>
        </p:grpSpPr>
        <p:sp>
          <p:nvSpPr>
            <p:cNvPr id="9" name="矩形 8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11" name="TextBox 10"/>
            <p:cNvSpPr txBox="1"/>
            <p:nvPr/>
          </p:nvSpPr>
          <p:spPr>
            <a:xfrm>
              <a:off x="1219200" y="4724400"/>
              <a:ext cx="127310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   dawa</a:t>
              </a:r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3200400" y="5015805"/>
            <a:ext cx="1664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大力士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20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19" name="椭圆 18"/>
          <p:cNvSpPr/>
          <p:nvPr/>
        </p:nvSpPr>
        <p:spPr bwMode="auto">
          <a:xfrm>
            <a:off x="5410200" y="4724400"/>
            <a:ext cx="2133600" cy="1981200"/>
          </a:xfrm>
          <a:prstGeom prst="ellipse">
            <a:avLst/>
          </a:prstGeom>
          <a:solidFill>
            <a:srgbClr val="FF00FF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Font typeface="Wingdings" pitchFamily="2" charset="2"/>
              <a:buChar char="•"/>
              <a:tabLst/>
            </a:pPr>
            <a:endParaRPr kumimoji="0" lang="zh-CN" altLang="en-US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ea typeface="黑体" pitchFamily="49" charset="-122"/>
            </a:endParaRPr>
          </a:p>
        </p:txBody>
      </p:sp>
      <p:grpSp>
        <p:nvGrpSpPr>
          <p:cNvPr id="5" name="组合 19"/>
          <p:cNvGrpSpPr/>
          <p:nvPr/>
        </p:nvGrpSpPr>
        <p:grpSpPr>
          <a:xfrm>
            <a:off x="5731112" y="2902606"/>
            <a:ext cx="1300356" cy="1122640"/>
            <a:chOff x="1219200" y="4124980"/>
            <a:chExt cx="1300356" cy="1122640"/>
          </a:xfrm>
        </p:grpSpPr>
        <p:sp>
          <p:nvSpPr>
            <p:cNvPr id="21" name="矩形 20"/>
            <p:cNvSpPr/>
            <p:nvPr/>
          </p:nvSpPr>
          <p:spPr bwMode="auto">
            <a:xfrm>
              <a:off x="1447800" y="4124980"/>
              <a:ext cx="1066800" cy="609600"/>
            </a:xfrm>
            <a:prstGeom prst="rect">
              <a:avLst/>
            </a:prstGeom>
            <a:noFill/>
            <a:ln w="254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1219200" y="4724400"/>
              <a:ext cx="130035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    erwa</a:t>
              </a:r>
            </a:p>
          </p:txBody>
        </p:sp>
      </p:grpSp>
      <p:sp>
        <p:nvSpPr>
          <p:cNvPr id="23" name="TextBox 22"/>
          <p:cNvSpPr txBox="1"/>
          <p:nvPr/>
        </p:nvSpPr>
        <p:spPr>
          <a:xfrm>
            <a:off x="5638800" y="5015805"/>
            <a:ext cx="1664238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千里眼</a:t>
            </a: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"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16</a:t>
            </a:r>
          </a:p>
          <a:p>
            <a:pPr algn="ctr">
              <a:spcBef>
                <a:spcPts val="0"/>
              </a:spcBef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true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24" name="直接箭头连接符 23"/>
          <p:cNvCxnSpPr/>
          <p:nvPr/>
        </p:nvCxnSpPr>
        <p:spPr bwMode="auto">
          <a:xfrm rot="5400000">
            <a:off x="5757000" y="40036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cxnSp>
        <p:nvCxnSpPr>
          <p:cNvPr id="17" name="直接箭头连接符 16"/>
          <p:cNvCxnSpPr/>
          <p:nvPr/>
        </p:nvCxnSpPr>
        <p:spPr bwMode="auto">
          <a:xfrm rot="5400000">
            <a:off x="3319394" y="3995806"/>
            <a:ext cx="1440000" cy="1588"/>
          </a:xfrm>
          <a:prstGeom prst="straightConnector1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 w="lg" len="lg"/>
          </a:ln>
          <a:effectLst/>
        </p:spPr>
      </p:cxnSp>
      <p:sp>
        <p:nvSpPr>
          <p:cNvPr id="18" name="TextBox 17"/>
          <p:cNvSpPr txBox="1"/>
          <p:nvPr/>
        </p:nvSpPr>
        <p:spPr>
          <a:xfrm>
            <a:off x="1000244" y="2971800"/>
            <a:ext cx="1066800" cy="52322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>
              <a:buNone/>
            </a:pPr>
            <a:r>
              <a:rPr lang="en-US" altLang="zh-CN" sz="2800" b="1" smtClean="0">
                <a:latin typeface="宋体" pitchFamily="2" charset="-122"/>
                <a:ea typeface="宋体" pitchFamily="2" charset="-122"/>
              </a:rPr>
              <a:t>2</a:t>
            </a:r>
            <a:endParaRPr lang="zh-CN" altLang="en-US" sz="2800" b="1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390644" y="3581400"/>
            <a:ext cx="258115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numBabiesMade</a:t>
            </a:r>
            <a:endParaRPr lang="zh-CN" altLang="en-US" sz="24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另一个例子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67</a:t>
            </a:fld>
            <a:endParaRPr lang="en-US" altLang="zh-CN" dirty="0"/>
          </a:p>
        </p:txBody>
      </p:sp>
      <p:sp>
        <p:nvSpPr>
          <p:cNvPr id="8" name="TextBox 7"/>
          <p:cNvSpPr txBox="1"/>
          <p:nvPr/>
        </p:nvSpPr>
        <p:spPr>
          <a:xfrm>
            <a:off x="304800" y="1066800"/>
            <a:ext cx="8534400" cy="57061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Counter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int myCount = 0</a:t>
            </a:r>
            <a:r>
              <a:rPr lang="pl-PL" altLang="zh-CN" sz="24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static int ourCount = 0;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void increment(){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myCount ++;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ourCount ++;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 counter1 = new Counter(); 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 counter2 = new Counter();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counter2.increment();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矩形 4"/>
          <p:cNvSpPr/>
          <p:nvPr/>
        </p:nvSpPr>
        <p:spPr>
          <a:xfrm>
            <a:off x="5410200" y="5029200"/>
            <a:ext cx="1951175" cy="9079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ourCount = ?</a:t>
            </a:r>
          </a:p>
          <a:p>
            <a:pPr>
              <a:spcBef>
                <a:spcPts val="600"/>
              </a:spcBef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myCount = ?</a:t>
            </a:r>
            <a:endParaRPr lang="zh-CN" altLang="en-US" sz="2400" b="1" dirty="0">
              <a:solidFill>
                <a:srgbClr val="00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另一个例子</a:t>
            </a:r>
            <a:r>
              <a:rPr lang="en-US" altLang="zh-CN" smtClean="0"/>
              <a:t>(2)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68</a:t>
            </a:fld>
            <a:endParaRPr lang="en-US" altLang="zh-CN" dirty="0"/>
          </a:p>
        </p:txBody>
      </p:sp>
      <p:sp>
        <p:nvSpPr>
          <p:cNvPr id="5" name="TextBox 4"/>
          <p:cNvSpPr txBox="1"/>
          <p:nvPr/>
        </p:nvSpPr>
        <p:spPr>
          <a:xfrm>
            <a:off x="760773" y="1457980"/>
            <a:ext cx="19062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Times New Roman" pitchFamily="18" charset="0"/>
                <a:cs typeface="Times New Roman" pitchFamily="18" charset="0"/>
              </a:rPr>
              <a:t>Counter </a:t>
            </a:r>
            <a:r>
              <a:rPr lang="zh-CN" altLang="en-US" sz="2800" b="1" smtClean="0">
                <a:latin typeface="Times New Roman" pitchFamily="18" charset="0"/>
                <a:cs typeface="Times New Roman" pitchFamily="18" charset="0"/>
              </a:rPr>
              <a:t>类</a:t>
            </a:r>
            <a:endParaRPr lang="zh-CN" altLang="en-US" sz="2800" b="1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矩形 5"/>
          <p:cNvSpPr/>
          <p:nvPr/>
        </p:nvSpPr>
        <p:spPr bwMode="auto">
          <a:xfrm>
            <a:off x="533400" y="2172831"/>
            <a:ext cx="2209800" cy="2057400"/>
          </a:xfrm>
          <a:prstGeom prst="rect">
            <a:avLst/>
          </a:prstGeom>
          <a:solidFill>
            <a:srgbClr val="FFC000"/>
          </a:solidFill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Tx/>
              <a:buSzTx/>
              <a:buNone/>
              <a:tabLst/>
            </a:pPr>
            <a:r>
              <a:rPr kumimoji="0" lang="en-US" altLang="zh-CN" sz="2800" b="1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ourCount</a:t>
            </a:r>
            <a:r>
              <a:rPr kumimoji="0" lang="en-US" altLang="zh-CN" sz="2800" b="1" i="0" u="none" strike="noStrike" cap="none" normalizeH="0" smtClean="0">
                <a:ln>
                  <a:noFill/>
                </a:ln>
                <a:solidFill>
                  <a:schemeClr val="tx1"/>
                </a:solidFill>
                <a:effectLst/>
                <a:latin typeface="Times New Roman" pitchFamily="18" charset="0"/>
                <a:cs typeface="Times New Roman" pitchFamily="18" charset="0"/>
              </a:rPr>
              <a:t> =0</a:t>
            </a:r>
            <a:endParaRPr kumimoji="0" lang="zh-CN" altLang="en-US" sz="2800" b="1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Times New Roman" pitchFamily="18" charset="0"/>
              <a:cs typeface="Times New Roman" pitchFamily="18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3581400" y="1258431"/>
            <a:ext cx="2133600" cy="3248188"/>
            <a:chOff x="3581400" y="1258431"/>
            <a:chExt cx="2133600" cy="3248188"/>
          </a:xfrm>
        </p:grpSpPr>
        <p:sp>
          <p:nvSpPr>
            <p:cNvPr id="7" name="椭圆 6"/>
            <p:cNvSpPr/>
            <p:nvPr/>
          </p:nvSpPr>
          <p:spPr bwMode="auto">
            <a:xfrm>
              <a:off x="3581400" y="2525419"/>
              <a:ext cx="2133600" cy="1981200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grpSp>
          <p:nvGrpSpPr>
            <p:cNvPr id="9" name="组合 14"/>
            <p:cNvGrpSpPr/>
            <p:nvPr/>
          </p:nvGrpSpPr>
          <p:grpSpPr>
            <a:xfrm>
              <a:off x="3869394" y="1258431"/>
              <a:ext cx="1540806" cy="1122640"/>
              <a:chOff x="1219200" y="4124980"/>
              <a:chExt cx="1540806" cy="1122640"/>
            </a:xfrm>
          </p:grpSpPr>
          <p:sp>
            <p:nvSpPr>
              <p:cNvPr id="10" name="矩形 9"/>
              <p:cNvSpPr/>
              <p:nvPr/>
            </p:nvSpPr>
            <p:spPr bwMode="auto">
              <a:xfrm>
                <a:off x="1447800" y="4124980"/>
                <a:ext cx="1066800" cy="609600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•"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11" name="TextBox 10"/>
              <p:cNvSpPr txBox="1"/>
              <p:nvPr/>
            </p:nvSpPr>
            <p:spPr>
              <a:xfrm>
                <a:off x="1219200" y="4724400"/>
                <a:ext cx="15408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altLang="zh-CN" sz="2800" b="1" smtClean="0">
                    <a:latin typeface="Times New Roman" pitchFamily="18" charset="0"/>
                    <a:cs typeface="Times New Roman" pitchFamily="18" charset="0"/>
                  </a:rPr>
                  <a:t>counter1</a:t>
                </a:r>
              </a:p>
            </p:txBody>
          </p:sp>
        </p:grpSp>
        <p:sp>
          <p:nvSpPr>
            <p:cNvPr id="12" name="TextBox 11"/>
            <p:cNvSpPr txBox="1"/>
            <p:nvPr/>
          </p:nvSpPr>
          <p:spPr>
            <a:xfrm>
              <a:off x="3657600" y="2895600"/>
              <a:ext cx="2008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myCount=0</a:t>
              </a:r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13" name="直接箭头连接符 12"/>
            <p:cNvCxnSpPr/>
            <p:nvPr/>
          </p:nvCxnSpPr>
          <p:spPr bwMode="auto">
            <a:xfrm rot="5400000">
              <a:off x="4166076" y="2103037"/>
              <a:ext cx="900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sp>
        <p:nvSpPr>
          <p:cNvPr id="14" name="TextBox 13"/>
          <p:cNvSpPr txBox="1"/>
          <p:nvPr/>
        </p:nvSpPr>
        <p:spPr>
          <a:xfrm>
            <a:off x="804055" y="4458831"/>
            <a:ext cx="7273145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 counter1 = new Counter()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 counter2 = new Counter()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counter1.increment();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counter2.increment();</a:t>
            </a:r>
          </a:p>
        </p:txBody>
      </p:sp>
      <p:grpSp>
        <p:nvGrpSpPr>
          <p:cNvPr id="23" name="组合 22"/>
          <p:cNvGrpSpPr/>
          <p:nvPr/>
        </p:nvGrpSpPr>
        <p:grpSpPr>
          <a:xfrm>
            <a:off x="6248400" y="1258431"/>
            <a:ext cx="2133600" cy="3248188"/>
            <a:chOff x="6248400" y="1258431"/>
            <a:chExt cx="2133600" cy="3248188"/>
          </a:xfrm>
        </p:grpSpPr>
        <p:sp>
          <p:nvSpPr>
            <p:cNvPr id="15" name="椭圆 14"/>
            <p:cNvSpPr/>
            <p:nvPr/>
          </p:nvSpPr>
          <p:spPr bwMode="auto">
            <a:xfrm>
              <a:off x="6248400" y="2525419"/>
              <a:ext cx="2133600" cy="1981200"/>
            </a:xfrm>
            <a:prstGeom prst="ellipse">
              <a:avLst/>
            </a:prstGeom>
            <a:solidFill>
              <a:srgbClr val="00B0F0"/>
            </a:solidFill>
            <a:ln w="952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914400" rtl="0" eaLnBrk="1" fontAlgn="base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ct val="0"/>
                </a:spcAft>
                <a:buClrTx/>
                <a:buSzTx/>
                <a:buFont typeface="Wingdings" pitchFamily="2" charset="2"/>
                <a:buChar char="•"/>
                <a:tabLst/>
              </a:pPr>
              <a:endParaRPr kumimoji="0" lang="zh-CN" altLang="en-US" sz="1800" b="0" i="0" u="none" strike="noStrike" cap="none" normalizeH="0" baseline="0" smtClean="0">
                <a:ln>
                  <a:noFill/>
                </a:ln>
                <a:solidFill>
                  <a:schemeClr val="tx1"/>
                </a:solidFill>
                <a:effectLst/>
                <a:latin typeface="Arial" pitchFamily="34" charset="0"/>
                <a:ea typeface="黑体" pitchFamily="49" charset="-122"/>
              </a:endParaRPr>
            </a:p>
          </p:txBody>
        </p:sp>
        <p:grpSp>
          <p:nvGrpSpPr>
            <p:cNvPr id="16" name="组合 14"/>
            <p:cNvGrpSpPr/>
            <p:nvPr/>
          </p:nvGrpSpPr>
          <p:grpSpPr>
            <a:xfrm>
              <a:off x="6536394" y="1258431"/>
              <a:ext cx="1540806" cy="1122640"/>
              <a:chOff x="1219200" y="4124980"/>
              <a:chExt cx="1540806" cy="1122640"/>
            </a:xfrm>
          </p:grpSpPr>
          <p:sp>
            <p:nvSpPr>
              <p:cNvPr id="17" name="矩形 16"/>
              <p:cNvSpPr/>
              <p:nvPr/>
            </p:nvSpPr>
            <p:spPr bwMode="auto">
              <a:xfrm>
                <a:off x="1447800" y="4124980"/>
                <a:ext cx="1066800" cy="609600"/>
              </a:xfrm>
              <a:prstGeom prst="rect">
                <a:avLst/>
              </a:prstGeom>
              <a:noFill/>
              <a:ln w="2540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l" defTabSz="914400" rtl="0" eaLnBrk="1" fontAlgn="base" latinLnBrk="0" hangingPunct="1">
                  <a:lnSpc>
                    <a:spcPct val="100000"/>
                  </a:lnSpc>
                  <a:spcBef>
                    <a:spcPct val="20000"/>
                  </a:spcBef>
                  <a:spcAft>
                    <a:spcPct val="0"/>
                  </a:spcAft>
                  <a:buClrTx/>
                  <a:buSzTx/>
                  <a:buFont typeface="Wingdings" pitchFamily="2" charset="2"/>
                  <a:buChar char="•"/>
                  <a:tabLst/>
                </a:pPr>
                <a:endParaRPr kumimoji="0" lang="zh-CN" altLang="en-US" sz="1800" b="0" i="0" u="none" strike="noStrike" cap="none" normalizeH="0" baseline="0" smtClean="0">
                  <a:ln>
                    <a:noFill/>
                  </a:ln>
                  <a:solidFill>
                    <a:schemeClr val="tx1"/>
                  </a:solidFill>
                  <a:effectLst/>
                  <a:latin typeface="Arial" pitchFamily="34" charset="0"/>
                  <a:ea typeface="黑体" pitchFamily="49" charset="-122"/>
                </a:endParaRPr>
              </a:p>
            </p:txBody>
          </p:sp>
          <p:sp>
            <p:nvSpPr>
              <p:cNvPr id="18" name="TextBox 17"/>
              <p:cNvSpPr txBox="1"/>
              <p:nvPr/>
            </p:nvSpPr>
            <p:spPr>
              <a:xfrm>
                <a:off x="1219200" y="4724400"/>
                <a:ext cx="1540806" cy="52322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>
                  <a:buNone/>
                </a:pPr>
                <a:r>
                  <a:rPr lang="en-US" altLang="zh-CN" sz="2800" b="1" smtClean="0">
                    <a:latin typeface="Times New Roman" pitchFamily="18" charset="0"/>
                    <a:cs typeface="Times New Roman" pitchFamily="18" charset="0"/>
                  </a:rPr>
                  <a:t>counter2</a:t>
                </a:r>
              </a:p>
            </p:txBody>
          </p:sp>
        </p:grpSp>
        <p:sp>
          <p:nvSpPr>
            <p:cNvPr id="19" name="TextBox 18"/>
            <p:cNvSpPr txBox="1"/>
            <p:nvPr/>
          </p:nvSpPr>
          <p:spPr>
            <a:xfrm>
              <a:off x="6324600" y="2895600"/>
              <a:ext cx="200888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spcBef>
                  <a:spcPts val="0"/>
                </a:spcBef>
                <a:buNone/>
              </a:pPr>
              <a:r>
                <a:rPr lang="en-US" altLang="zh-CN" sz="2800" b="1" smtClean="0">
                  <a:latin typeface="Times New Roman" pitchFamily="18" charset="0"/>
                  <a:cs typeface="Times New Roman" pitchFamily="18" charset="0"/>
                </a:rPr>
                <a:t>myCount=0</a:t>
              </a:r>
              <a:endParaRPr lang="zh-CN" altLang="en-US" sz="2800" b="1">
                <a:latin typeface="Times New Roman" pitchFamily="18" charset="0"/>
                <a:cs typeface="Times New Roman" pitchFamily="18" charset="0"/>
              </a:endParaRPr>
            </a:p>
          </p:txBody>
        </p:sp>
        <p:cxnSp>
          <p:nvCxnSpPr>
            <p:cNvPr id="20" name="直接箭头连接符 19"/>
            <p:cNvCxnSpPr/>
            <p:nvPr/>
          </p:nvCxnSpPr>
          <p:spPr bwMode="auto">
            <a:xfrm rot="5400000">
              <a:off x="6833076" y="2103037"/>
              <a:ext cx="900000" cy="1588"/>
            </a:xfrm>
            <a:prstGeom prst="straightConnector1">
              <a:avLst/>
            </a:prstGeom>
            <a:noFill/>
            <a:ln w="28575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 w="lg" len="lg"/>
            </a:ln>
            <a:effectLst/>
          </p:spPr>
        </p:cxnSp>
      </p:grpSp>
      <p:cxnSp>
        <p:nvCxnSpPr>
          <p:cNvPr id="26" name="直接连接符 25"/>
          <p:cNvCxnSpPr/>
          <p:nvPr/>
        </p:nvCxnSpPr>
        <p:spPr bwMode="auto">
          <a:xfrm rot="5400000">
            <a:off x="2362200" y="22860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8" name="直接连接符 27"/>
          <p:cNvCxnSpPr/>
          <p:nvPr/>
        </p:nvCxnSpPr>
        <p:spPr bwMode="auto">
          <a:xfrm rot="5400000">
            <a:off x="2362200" y="25908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29" name="直接连接符 28"/>
          <p:cNvCxnSpPr/>
          <p:nvPr/>
        </p:nvCxnSpPr>
        <p:spPr bwMode="auto">
          <a:xfrm rot="5400000">
            <a:off x="5334000" y="29718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0" name="TextBox 29"/>
          <p:cNvSpPr txBox="1"/>
          <p:nvPr/>
        </p:nvSpPr>
        <p:spPr>
          <a:xfrm>
            <a:off x="5274598" y="3200400"/>
            <a:ext cx="364202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  <a:endParaRPr lang="zh-CN" altLang="en-US" sz="28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  <p:cxnSp>
        <p:nvCxnSpPr>
          <p:cNvPr id="31" name="直接连接符 30"/>
          <p:cNvCxnSpPr/>
          <p:nvPr/>
        </p:nvCxnSpPr>
        <p:spPr bwMode="auto">
          <a:xfrm rot="5400000">
            <a:off x="5334000" y="32766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2" name="直接连接符 31"/>
          <p:cNvCxnSpPr/>
          <p:nvPr/>
        </p:nvCxnSpPr>
        <p:spPr bwMode="auto">
          <a:xfrm rot="5400000">
            <a:off x="8001000" y="30480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TextBox 32"/>
          <p:cNvSpPr txBox="1"/>
          <p:nvPr/>
        </p:nvSpPr>
        <p:spPr>
          <a:xfrm>
            <a:off x="7941598" y="3276600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</p:txBody>
      </p:sp>
      <p:cxnSp>
        <p:nvCxnSpPr>
          <p:cNvPr id="34" name="直接连接符 33"/>
          <p:cNvCxnSpPr/>
          <p:nvPr/>
        </p:nvCxnSpPr>
        <p:spPr bwMode="auto">
          <a:xfrm rot="5400000">
            <a:off x="2362200" y="3048000"/>
            <a:ext cx="304800" cy="304800"/>
          </a:xfrm>
          <a:prstGeom prst="line">
            <a:avLst/>
          </a:prstGeom>
          <a:noFill/>
          <a:ln w="444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" name="TextBox 34"/>
          <p:cNvSpPr txBox="1"/>
          <p:nvPr/>
        </p:nvSpPr>
        <p:spPr>
          <a:xfrm>
            <a:off x="2302798" y="2514600"/>
            <a:ext cx="364202" cy="138499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1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2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800" b="1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3</a:t>
            </a:r>
            <a:endParaRPr lang="zh-CN" altLang="en-US" sz="2800" b="1">
              <a:solidFill>
                <a:srgbClr val="FF0000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"/>
                            </p:stCondLst>
                            <p:childTnLst>
                              <p:par>
                                <p:cTn id="4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"/>
                            </p:stCondLst>
                            <p:childTnLst>
                              <p:par>
                                <p:cTn id="4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500"/>
                            </p:stCondLst>
                            <p:childTnLst>
                              <p:par>
                                <p:cTn id="5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animClr clrSpc="rgb" dir="cw"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ppt_c</p:attrName>
                                        </p:attrNameLst>
                                      </p:cBhvr>
                                      <p:to>
                                        <a:srgbClr val="000000"/>
                                      </p:to>
                                    </p:animClr>
                                  </p:subTnLst>
                                </p:cTn>
                              </p:par>
                              <p:par>
                                <p:cTn id="6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uiExpand="1" build="p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static</a:t>
            </a:r>
            <a:r>
              <a:rPr lang="zh-CN" altLang="en-US" smtClean="0"/>
              <a:t>方法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69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非静态方法可以访问静态方法和变量，而反过来则不行，</a:t>
            </a:r>
            <a:r>
              <a:rPr lang="en-US" altLang="zh-CN" sz="3200" smtClean="0">
                <a:solidFill>
                  <a:srgbClr val="0000FF"/>
                </a:solidFill>
              </a:rPr>
              <a:t>why</a:t>
            </a:r>
            <a:r>
              <a:rPr lang="zh-CN" altLang="en-US" sz="3200" smtClean="0"/>
              <a:t>？</a:t>
            </a:r>
            <a:endParaRPr lang="en-US" altLang="zh-CN" sz="3200" smtClean="0"/>
          </a:p>
        </p:txBody>
      </p:sp>
      <p:sp>
        <p:nvSpPr>
          <p:cNvPr id="6" name="TextBox 5"/>
          <p:cNvSpPr txBox="1"/>
          <p:nvPr/>
        </p:nvSpPr>
        <p:spPr>
          <a:xfrm>
            <a:off x="1143000" y="2743200"/>
            <a:ext cx="6413935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Baby{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String name = "abc";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static void whoami() {</a:t>
            </a:r>
          </a:p>
          <a:p>
            <a:pPr>
              <a:buNone/>
            </a:pP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System.out.println(name)</a:t>
            </a:r>
            <a:r>
              <a:rPr lang="pl-PL" altLang="zh-CN" sz="2800" b="1" smtClean="0">
                <a:latin typeface="Courier New" pitchFamily="49" charset="0"/>
                <a:cs typeface="Courier New" pitchFamily="49" charset="0"/>
              </a:rPr>
              <a:t>;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抽象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</a:t>
            </a:fld>
            <a:endParaRPr lang="en-US" altLang="zh-CN" dirty="0"/>
          </a:p>
        </p:txBody>
      </p:sp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914400" y="1371599"/>
            <a:ext cx="7315200" cy="512996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main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70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mtClean="0"/>
              <a:t>为什么</a:t>
            </a:r>
            <a:r>
              <a:rPr lang="en-US" altLang="zh-CN" smtClean="0"/>
              <a:t>main</a:t>
            </a:r>
            <a:r>
              <a:rPr lang="zh-CN" altLang="en-US" smtClean="0"/>
              <a:t>方法是</a:t>
            </a:r>
            <a:r>
              <a:rPr lang="en-US" altLang="zh-CN" smtClean="0"/>
              <a:t>static</a:t>
            </a:r>
            <a:r>
              <a:rPr lang="zh-CN" altLang="en-US" smtClean="0"/>
              <a:t>？</a:t>
            </a:r>
            <a:endParaRPr lang="en-US" altLang="zh-CN" smtClean="0"/>
          </a:p>
        </p:txBody>
      </p:sp>
      <p:sp>
        <p:nvSpPr>
          <p:cNvPr id="6" name="TextBox 5"/>
          <p:cNvSpPr txBox="1"/>
          <p:nvPr/>
        </p:nvSpPr>
        <p:spPr>
          <a:xfrm>
            <a:off x="914400" y="2634294"/>
            <a:ext cx="7343677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public </a:t>
            </a:r>
            <a:r>
              <a:rPr lang="en-US" altLang="zh-CN" sz="32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static</a:t>
            </a: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 void main(...){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教学内容</a:t>
            </a:r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71</a:t>
            </a:fld>
            <a:endParaRPr lang="en-US" altLang="zh-CN"/>
          </a:p>
        </p:txBody>
      </p:sp>
      <p:sp>
        <p:nvSpPr>
          <p:cNvPr id="6" name="Line 11"/>
          <p:cNvSpPr>
            <a:spLocks noChangeShapeType="1"/>
          </p:cNvSpPr>
          <p:nvPr/>
        </p:nvSpPr>
        <p:spPr bwMode="auto">
          <a:xfrm>
            <a:off x="2438400" y="2201862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" name="Text Box 12"/>
          <p:cNvSpPr txBox="1">
            <a:spLocks noChangeArrowheads="1"/>
          </p:cNvSpPr>
          <p:nvPr/>
        </p:nvSpPr>
        <p:spPr bwMode="auto">
          <a:xfrm>
            <a:off x="2700338" y="1622425"/>
            <a:ext cx="3480440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面向对象方法概述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3" name="Group 45"/>
          <p:cNvGrpSpPr>
            <a:grpSpLocks/>
          </p:cNvGrpSpPr>
          <p:nvPr/>
        </p:nvGrpSpPr>
        <p:grpSpPr bwMode="auto">
          <a:xfrm>
            <a:off x="1828800" y="1698625"/>
            <a:ext cx="608013" cy="533400"/>
            <a:chOff x="1152" y="1275"/>
            <a:chExt cx="383" cy="336"/>
          </a:xfrm>
        </p:grpSpPr>
        <p:grpSp>
          <p:nvGrpSpPr>
            <p:cNvPr id="5" name="Group 3"/>
            <p:cNvGrpSpPr>
              <a:grpSpLocks/>
            </p:cNvGrpSpPr>
            <p:nvPr/>
          </p:nvGrpSpPr>
          <p:grpSpPr bwMode="auto">
            <a:xfrm>
              <a:off x="1152" y="1275"/>
              <a:ext cx="383" cy="336"/>
              <a:chOff x="1110" y="2656"/>
              <a:chExt cx="1549" cy="1351"/>
            </a:xfrm>
          </p:grpSpPr>
          <p:sp>
            <p:nvSpPr>
              <p:cNvPr id="11" name="AutoShape 4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2" name="AutoShape 5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13" name="AutoShape 6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0" name="Text Box 13"/>
            <p:cNvSpPr txBox="1">
              <a:spLocks noChangeArrowheads="1"/>
            </p:cNvSpPr>
            <p:nvPr/>
          </p:nvSpPr>
          <p:spPr bwMode="gray">
            <a:xfrm>
              <a:off x="1235" y="1298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1</a:t>
              </a:r>
            </a:p>
          </p:txBody>
        </p:sp>
      </p:grpSp>
      <p:sp>
        <p:nvSpPr>
          <p:cNvPr id="14" name="Line 14"/>
          <p:cNvSpPr>
            <a:spLocks noChangeShapeType="1"/>
          </p:cNvSpPr>
          <p:nvPr/>
        </p:nvSpPr>
        <p:spPr bwMode="auto">
          <a:xfrm>
            <a:off x="2438400" y="3091116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5" name="Text Box 15"/>
          <p:cNvSpPr txBox="1">
            <a:spLocks noChangeArrowheads="1"/>
          </p:cNvSpPr>
          <p:nvPr/>
        </p:nvSpPr>
        <p:spPr bwMode="auto">
          <a:xfrm>
            <a:off x="2700338" y="2490741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ea typeface="宋体" charset="-122"/>
              </a:rPr>
              <a:t>类和对象</a:t>
            </a:r>
            <a:endParaRPr lang="en-US" altLang="zh-CN" sz="3200" b="1">
              <a:ea typeface="宋体" charset="-122"/>
            </a:endParaRPr>
          </a:p>
        </p:txBody>
      </p:sp>
      <p:grpSp>
        <p:nvGrpSpPr>
          <p:cNvPr id="8" name="Group 46"/>
          <p:cNvGrpSpPr>
            <a:grpSpLocks/>
          </p:cNvGrpSpPr>
          <p:nvPr/>
        </p:nvGrpSpPr>
        <p:grpSpPr bwMode="auto">
          <a:xfrm>
            <a:off x="1828800" y="2590800"/>
            <a:ext cx="608013" cy="533400"/>
            <a:chOff x="1152" y="1851"/>
            <a:chExt cx="383" cy="336"/>
          </a:xfrm>
        </p:grpSpPr>
        <p:grpSp>
          <p:nvGrpSpPr>
            <p:cNvPr id="9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19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0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1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18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2</a:t>
              </a:r>
            </a:p>
          </p:txBody>
        </p:sp>
      </p:grpSp>
      <p:sp>
        <p:nvSpPr>
          <p:cNvPr id="22" name="Line 25"/>
          <p:cNvSpPr>
            <a:spLocks noChangeShapeType="1"/>
          </p:cNvSpPr>
          <p:nvPr/>
        </p:nvSpPr>
        <p:spPr bwMode="auto">
          <a:xfrm>
            <a:off x="2438400" y="40073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Text Box 26"/>
          <p:cNvSpPr txBox="1">
            <a:spLocks noChangeArrowheads="1"/>
          </p:cNvSpPr>
          <p:nvPr/>
        </p:nvSpPr>
        <p:spPr bwMode="auto">
          <a:xfrm>
            <a:off x="2700338" y="3415770"/>
            <a:ext cx="3892412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rgbClr val="FF0000"/>
                </a:solidFill>
                <a:ea typeface="宋体" charset="-122"/>
              </a:rPr>
              <a:t>访问控制与方法重载</a:t>
            </a:r>
            <a:endParaRPr lang="en-US" altLang="zh-CN" sz="3200" b="1">
              <a:solidFill>
                <a:srgbClr val="FF0000"/>
              </a:solidFill>
              <a:ea typeface="宋体" charset="-122"/>
            </a:endParaRPr>
          </a:p>
        </p:txBody>
      </p:sp>
      <p:grpSp>
        <p:nvGrpSpPr>
          <p:cNvPr id="16" name="Group 47"/>
          <p:cNvGrpSpPr>
            <a:grpSpLocks/>
          </p:cNvGrpSpPr>
          <p:nvPr/>
        </p:nvGrpSpPr>
        <p:grpSpPr bwMode="auto">
          <a:xfrm>
            <a:off x="1828800" y="3505200"/>
            <a:ext cx="608013" cy="533400"/>
            <a:chOff x="1152" y="2413"/>
            <a:chExt cx="383" cy="336"/>
          </a:xfrm>
        </p:grpSpPr>
        <p:grpSp>
          <p:nvGrpSpPr>
            <p:cNvPr id="17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27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8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29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26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>
                  <a:solidFill>
                    <a:schemeClr val="bg1"/>
                  </a:solidFill>
                  <a:ea typeface="宋体" charset="-122"/>
                </a:rPr>
                <a:t>3</a:t>
              </a:r>
            </a:p>
          </p:txBody>
        </p:sp>
      </p:grpSp>
      <p:sp>
        <p:nvSpPr>
          <p:cNvPr id="30" name="Line 14"/>
          <p:cNvSpPr>
            <a:spLocks noChangeShapeType="1"/>
          </p:cNvSpPr>
          <p:nvPr/>
        </p:nvSpPr>
        <p:spPr bwMode="auto">
          <a:xfrm>
            <a:off x="2438400" y="4941888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1" name="Text Box 15"/>
          <p:cNvSpPr txBox="1">
            <a:spLocks noChangeArrowheads="1"/>
          </p:cNvSpPr>
          <p:nvPr/>
        </p:nvSpPr>
        <p:spPr bwMode="auto">
          <a:xfrm>
            <a:off x="2700338" y="4365625"/>
            <a:ext cx="2244525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继承和多态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24" name="Group 46"/>
          <p:cNvGrpSpPr>
            <a:grpSpLocks/>
          </p:cNvGrpSpPr>
          <p:nvPr/>
        </p:nvGrpSpPr>
        <p:grpSpPr bwMode="auto">
          <a:xfrm>
            <a:off x="1828800" y="4419600"/>
            <a:ext cx="608013" cy="533400"/>
            <a:chOff x="1152" y="1851"/>
            <a:chExt cx="383" cy="336"/>
          </a:xfrm>
        </p:grpSpPr>
        <p:grpSp>
          <p:nvGrpSpPr>
            <p:cNvPr id="25" name="Group 7"/>
            <p:cNvGrpSpPr>
              <a:grpSpLocks/>
            </p:cNvGrpSpPr>
            <p:nvPr/>
          </p:nvGrpSpPr>
          <p:grpSpPr bwMode="auto">
            <a:xfrm>
              <a:off x="1152" y="1851"/>
              <a:ext cx="383" cy="336"/>
              <a:chOff x="3174" y="2656"/>
              <a:chExt cx="1549" cy="1351"/>
            </a:xfrm>
          </p:grpSpPr>
          <p:sp>
            <p:nvSpPr>
              <p:cNvPr id="35" name="AutoShape 8"/>
              <p:cNvSpPr>
                <a:spLocks noChangeArrowheads="1"/>
              </p:cNvSpPr>
              <p:nvPr/>
            </p:nvSpPr>
            <p:spPr bwMode="gray">
              <a:xfrm>
                <a:off x="3187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6" name="AutoShape 9"/>
              <p:cNvSpPr>
                <a:spLocks noChangeArrowheads="1"/>
              </p:cNvSpPr>
              <p:nvPr/>
            </p:nvSpPr>
            <p:spPr bwMode="gray">
              <a:xfrm>
                <a:off x="3174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37" name="AutoShape 10"/>
              <p:cNvSpPr>
                <a:spLocks noChangeArrowheads="1"/>
              </p:cNvSpPr>
              <p:nvPr/>
            </p:nvSpPr>
            <p:spPr bwMode="gray">
              <a:xfrm>
                <a:off x="3263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accent1">
                      <a:gamma/>
                      <a:shade val="46275"/>
                      <a:invGamma/>
                    </a:schemeClr>
                  </a:gs>
                  <a:gs pos="100000">
                    <a:schemeClr val="accent1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34" name="Text Box 16"/>
            <p:cNvSpPr txBox="1">
              <a:spLocks noChangeArrowheads="1"/>
            </p:cNvSpPr>
            <p:nvPr/>
          </p:nvSpPr>
          <p:spPr bwMode="gray">
            <a:xfrm>
              <a:off x="1235" y="1877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4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  <p:sp>
        <p:nvSpPr>
          <p:cNvPr id="38" name="Line 25"/>
          <p:cNvSpPr>
            <a:spLocks noChangeShapeType="1"/>
          </p:cNvSpPr>
          <p:nvPr/>
        </p:nvSpPr>
        <p:spPr bwMode="auto">
          <a:xfrm>
            <a:off x="2438400" y="5836170"/>
            <a:ext cx="4800600" cy="0"/>
          </a:xfrm>
          <a:prstGeom prst="line">
            <a:avLst/>
          </a:prstGeom>
          <a:noFill/>
          <a:ln w="25400">
            <a:solidFill>
              <a:schemeClr val="tx2"/>
            </a:solidFill>
            <a:prstDash val="sysDot"/>
            <a:round/>
            <a:headEnd/>
            <a:tailEnd type="oval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9" name="Text Box 26"/>
          <p:cNvSpPr txBox="1">
            <a:spLocks noChangeArrowheads="1"/>
          </p:cNvSpPr>
          <p:nvPr/>
        </p:nvSpPr>
        <p:spPr bwMode="auto">
          <a:xfrm>
            <a:off x="2700338" y="5206425"/>
            <a:ext cx="1832553" cy="58477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0" hangingPunct="0">
              <a:buNone/>
            </a:pPr>
            <a:r>
              <a:rPr lang="zh-CN" altLang="en-US" sz="3200" b="1" smtClean="0">
                <a:solidFill>
                  <a:schemeClr val="tx2"/>
                </a:solidFill>
                <a:ea typeface="宋体" charset="-122"/>
              </a:rPr>
              <a:t>类的组织</a:t>
            </a:r>
            <a:endParaRPr lang="en-US" altLang="zh-CN" sz="3200" b="1">
              <a:solidFill>
                <a:schemeClr val="tx2"/>
              </a:solidFill>
              <a:ea typeface="宋体" charset="-122"/>
            </a:endParaRPr>
          </a:p>
        </p:txBody>
      </p:sp>
      <p:grpSp>
        <p:nvGrpSpPr>
          <p:cNvPr id="32" name="Group 47"/>
          <p:cNvGrpSpPr>
            <a:grpSpLocks/>
          </p:cNvGrpSpPr>
          <p:nvPr/>
        </p:nvGrpSpPr>
        <p:grpSpPr bwMode="auto">
          <a:xfrm>
            <a:off x="1828800" y="5334000"/>
            <a:ext cx="608013" cy="533400"/>
            <a:chOff x="1152" y="2413"/>
            <a:chExt cx="383" cy="336"/>
          </a:xfrm>
        </p:grpSpPr>
        <p:grpSp>
          <p:nvGrpSpPr>
            <p:cNvPr id="33" name="Group 17"/>
            <p:cNvGrpSpPr>
              <a:grpSpLocks/>
            </p:cNvGrpSpPr>
            <p:nvPr/>
          </p:nvGrpSpPr>
          <p:grpSpPr bwMode="auto">
            <a:xfrm>
              <a:off x="1152" y="2413"/>
              <a:ext cx="383" cy="336"/>
              <a:chOff x="1110" y="2656"/>
              <a:chExt cx="1549" cy="1351"/>
            </a:xfrm>
          </p:grpSpPr>
          <p:sp>
            <p:nvSpPr>
              <p:cNvPr id="43" name="AutoShape 18"/>
              <p:cNvSpPr>
                <a:spLocks noChangeArrowheads="1"/>
              </p:cNvSpPr>
              <p:nvPr/>
            </p:nvSpPr>
            <p:spPr bwMode="gray">
              <a:xfrm>
                <a:off x="1123" y="2679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solidFill>
                <a:srgbClr val="808080"/>
              </a:solidFill>
              <a:ln w="9525">
                <a:noFill/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4" name="AutoShape 19"/>
              <p:cNvSpPr>
                <a:spLocks noChangeArrowheads="1"/>
              </p:cNvSpPr>
              <p:nvPr/>
            </p:nvSpPr>
            <p:spPr bwMode="gray">
              <a:xfrm>
                <a:off x="1110" y="2656"/>
                <a:ext cx="1536" cy="1328"/>
              </a:xfrm>
              <a:prstGeom prst="hexagon">
                <a:avLst>
                  <a:gd name="adj" fmla="val 28916"/>
                  <a:gd name="vf" fmla="val 115470"/>
                </a:avLst>
              </a:prstGeom>
              <a:gradFill rotWithShape="1">
                <a:gsLst>
                  <a:gs pos="0">
                    <a:srgbClr val="E6E6E6"/>
                  </a:gs>
                  <a:gs pos="7500">
                    <a:srgbClr val="7D8496"/>
                  </a:gs>
                  <a:gs pos="26500">
                    <a:srgbClr val="E6E6E6"/>
                  </a:gs>
                  <a:gs pos="34000">
                    <a:srgbClr val="7D8496"/>
                  </a:gs>
                  <a:gs pos="46500">
                    <a:srgbClr val="E6E6E6"/>
                  </a:gs>
                  <a:gs pos="50000">
                    <a:srgbClr val="FFFFFF"/>
                  </a:gs>
                  <a:gs pos="53500">
                    <a:srgbClr val="E6E6E6"/>
                  </a:gs>
                  <a:gs pos="66000">
                    <a:srgbClr val="7D8496"/>
                  </a:gs>
                  <a:gs pos="73500">
                    <a:srgbClr val="E6E6E6"/>
                  </a:gs>
                  <a:gs pos="92500">
                    <a:srgbClr val="7D8496"/>
                  </a:gs>
                  <a:gs pos="100000">
                    <a:srgbClr val="E6E6E6"/>
                  </a:gs>
                </a:gsLst>
                <a:lin ang="2700000" scaled="1"/>
              </a:gradFill>
              <a:ln w="9525">
                <a:solidFill>
                  <a:srgbClr val="C0C0C0"/>
                </a:solidFill>
                <a:miter lim="800000"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ea typeface="宋体" charset="-122"/>
                </a:endParaRPr>
              </a:p>
            </p:txBody>
          </p:sp>
          <p:sp>
            <p:nvSpPr>
              <p:cNvPr id="45" name="AutoShape 20"/>
              <p:cNvSpPr>
                <a:spLocks noChangeArrowheads="1"/>
              </p:cNvSpPr>
              <p:nvPr/>
            </p:nvSpPr>
            <p:spPr bwMode="gray">
              <a:xfrm>
                <a:off x="1199" y="2736"/>
                <a:ext cx="1351" cy="1166"/>
              </a:xfrm>
              <a:prstGeom prst="hexagon">
                <a:avLst>
                  <a:gd name="adj" fmla="val 28896"/>
                  <a:gd name="vf" fmla="val 115470"/>
                </a:avLst>
              </a:prstGeom>
              <a:gradFill rotWithShape="1">
                <a:gsLst>
                  <a:gs pos="0">
                    <a:schemeClr val="hlink">
                      <a:gamma/>
                      <a:shade val="46275"/>
                      <a:invGamma/>
                    </a:schemeClr>
                  </a:gs>
                  <a:gs pos="100000">
                    <a:schemeClr val="hlink"/>
                  </a:gs>
                </a:gsLst>
                <a:lin ang="2700000" scaled="1"/>
              </a:gradFill>
              <a:ln w="9525">
                <a:solidFill>
                  <a:schemeClr val="tx1"/>
                </a:solidFill>
                <a:miter lim="800000"/>
                <a:headEnd/>
                <a:tailEnd/>
              </a:ln>
              <a:effectLst/>
            </p:spPr>
            <p:txBody>
              <a:bodyPr wrap="none" anchor="ctr"/>
              <a:lstStyle/>
              <a:p>
                <a:pPr>
                  <a:defRPr/>
                </a:pPr>
                <a:endParaRPr lang="zh-CN" altLang="en-US">
                  <a:ea typeface="宋体" pitchFamily="2" charset="-122"/>
                </a:endParaRPr>
              </a:p>
            </p:txBody>
          </p:sp>
        </p:grpSp>
        <p:sp>
          <p:nvSpPr>
            <p:cNvPr id="42" name="Text Box 27"/>
            <p:cNvSpPr txBox="1">
              <a:spLocks noChangeArrowheads="1"/>
            </p:cNvSpPr>
            <p:nvPr/>
          </p:nvSpPr>
          <p:spPr bwMode="gray">
            <a:xfrm>
              <a:off x="1235" y="2443"/>
              <a:ext cx="223" cy="288"/>
            </a:xfrm>
            <a:prstGeom prst="rect">
              <a:avLst/>
            </a:prstGeom>
            <a:noFill/>
            <a:ln w="9525" algn="ctr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algn="ctr" eaLnBrk="0" hangingPunct="0">
                <a:buNone/>
              </a:pPr>
              <a:r>
                <a:rPr lang="en-US" altLang="zh-CN" sz="2400" b="1" smtClean="0">
                  <a:solidFill>
                    <a:schemeClr val="bg1"/>
                  </a:solidFill>
                  <a:ea typeface="宋体" charset="-122"/>
                </a:rPr>
                <a:t>5</a:t>
              </a:r>
              <a:endParaRPr lang="en-US" altLang="zh-CN" sz="2400" b="1">
                <a:solidFill>
                  <a:schemeClr val="bg1"/>
                </a:solidFill>
                <a:ea typeface="宋体" charset="-12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1</a:t>
            </a:r>
            <a:r>
              <a:rPr lang="zh-CN" altLang="en-US" smtClean="0"/>
              <a:t>、访问控制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72</a:t>
            </a:fld>
            <a:endParaRPr lang="en-US" altLang="zh-CN" dirty="0"/>
          </a:p>
        </p:txBody>
      </p:sp>
      <p:pic>
        <p:nvPicPr>
          <p:cNvPr id="9" name="图片 8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320800" y="1371600"/>
            <a:ext cx="6604000" cy="4953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类的接口与实现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73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抽象与封装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将类的本质行为和它的具体实现分开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外部观点：类的</a:t>
            </a:r>
            <a:r>
              <a:rPr lang="zh-CN" altLang="en-US" dirty="0" smtClean="0">
                <a:solidFill>
                  <a:srgbClr val="0000FF"/>
                </a:solidFill>
              </a:rPr>
              <a:t>对外接口</a:t>
            </a:r>
            <a:endParaRPr lang="en-US" altLang="zh-CN" dirty="0" smtClean="0">
              <a:solidFill>
                <a:srgbClr val="0000FF"/>
              </a:solidFill>
            </a:endParaRPr>
          </a:p>
          <a:p>
            <a:pPr lvl="1"/>
            <a:r>
              <a:rPr lang="zh-CN" altLang="en-US" dirty="0" smtClean="0"/>
              <a:t>内部观点：类的</a:t>
            </a:r>
            <a:r>
              <a:rPr lang="zh-CN" altLang="en-US" dirty="0" smtClean="0">
                <a:solidFill>
                  <a:srgbClr val="0000FF"/>
                </a:solidFill>
              </a:rPr>
              <a:t>具体实现</a:t>
            </a:r>
            <a:endParaRPr lang="en-US" altLang="zh-CN" dirty="0" smtClean="0">
              <a:solidFill>
                <a:srgbClr val="0000FF"/>
              </a:solidFill>
            </a:endParaRPr>
          </a:p>
        </p:txBody>
      </p:sp>
      <p:graphicFrame>
        <p:nvGraphicFramePr>
          <p:cNvPr id="6" name="表格 5"/>
          <p:cNvGraphicFramePr>
            <a:graphicFrameLocks noGrp="1"/>
          </p:cNvGraphicFramePr>
          <p:nvPr/>
        </p:nvGraphicFramePr>
        <p:xfrm>
          <a:off x="1143000" y="4495800"/>
          <a:ext cx="6781800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7818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public</a:t>
                      </a:r>
                      <a:r>
                        <a:rPr lang="en-US" altLang="zh-CN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: 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所有对象均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可访问（的成员变量和方法）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protected: 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类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本身及其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子类、同一个包可以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访问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未指定</a:t>
                      </a:r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(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默认</a:t>
                      </a:r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): 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只有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类本身及同一个包可以</a:t>
                      </a:r>
                      <a:r>
                        <a:rPr lang="zh-CN" altLang="en-US" sz="2400" b="1" dirty="0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访问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private: </a:t>
                      </a:r>
                      <a:r>
                        <a:rPr lang="zh-CN" altLang="en-US" sz="24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ea typeface="宋体" pitchFamily="2" charset="-122"/>
                          <a:cs typeface="Times New Roman" pitchFamily="18" charset="0"/>
                        </a:rPr>
                        <a:t>只有类本身可以访问</a:t>
                      </a:r>
                      <a:endParaRPr lang="zh-CN" altLang="en-US" sz="2400" b="1" dirty="0">
                        <a:solidFill>
                          <a:schemeClr val="tx1"/>
                        </a:solidFill>
                        <a:latin typeface="Times New Roman" pitchFamily="18" charset="0"/>
                        <a:ea typeface="宋体" pitchFamily="2" charset="-122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访问控制列表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74</a:t>
            </a:fld>
            <a:endParaRPr lang="en-US" altLang="zh-CN" dirty="0"/>
          </a:p>
        </p:txBody>
      </p:sp>
      <p:graphicFrame>
        <p:nvGraphicFramePr>
          <p:cNvPr id="9" name="表格 8"/>
          <p:cNvGraphicFramePr>
            <a:graphicFrameLocks noGrp="1"/>
          </p:cNvGraphicFramePr>
          <p:nvPr/>
        </p:nvGraphicFramePr>
        <p:xfrm>
          <a:off x="380999" y="2057400"/>
          <a:ext cx="8382001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05001"/>
                <a:gridCol w="1676400"/>
                <a:gridCol w="1600200"/>
                <a:gridCol w="1600200"/>
                <a:gridCol w="1600200"/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Modifier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Same Class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Same Package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Subclass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solidFill>
                            <a:schemeClr val="tx1"/>
                          </a:solidFill>
                          <a:latin typeface="Times New Roman" pitchFamily="18" charset="0"/>
                          <a:cs typeface="Times New Roman" pitchFamily="18" charset="0"/>
                        </a:rPr>
                        <a:t>Universe</a:t>
                      </a:r>
                      <a:endParaRPr lang="zh-CN" altLang="en-US" sz="2800" b="1">
                        <a:solidFill>
                          <a:schemeClr val="tx1"/>
                        </a:solidFill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C000"/>
                    </a:solidFill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public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protected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default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private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en-US" altLang="zh-CN" sz="2800" b="1" smtClean="0">
                          <a:latin typeface="Times New Roman" pitchFamily="18" charset="0"/>
                          <a:cs typeface="Times New Roman" pitchFamily="18" charset="0"/>
                        </a:rPr>
                        <a:t>Yes</a:t>
                      </a:r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endParaRPr lang="zh-CN" altLang="en-US" sz="2800" b="1">
                        <a:latin typeface="Times New Roman" pitchFamily="18" charset="0"/>
                        <a:cs typeface="Times New Roman" pitchFamily="18" charset="0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75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7" name="图片 6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76200" y="1752600"/>
            <a:ext cx="5691361" cy="4038600"/>
          </a:xfrm>
          <a:prstGeom prst="rect">
            <a:avLst/>
          </a:prstGeom>
        </p:spPr>
      </p:pic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791200" y="2687359"/>
            <a:ext cx="3195638" cy="234184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52400" y="1371600"/>
            <a:ext cx="8770268" cy="5029200"/>
          </a:xfrm>
          <a:prstGeom prst="rect">
            <a:avLst/>
          </a:prstGeom>
        </p:spPr>
      </p:pic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76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银行账户</a:t>
            </a:r>
            <a:endParaRPr lang="zh-CN" alt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BankAccount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066800" y="1768257"/>
            <a:ext cx="6875600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public class BankAccount{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String number;		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帐号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double balance;		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余额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String password;		//</a:t>
            </a:r>
            <a:r>
              <a:rPr lang="zh-CN" altLang="en-US" sz="2800" b="1" smtClean="0">
                <a:latin typeface="Courier New" pitchFamily="49" charset="0"/>
                <a:cs typeface="Courier New" pitchFamily="49" charset="0"/>
              </a:rPr>
              <a:t>密码</a:t>
            </a:r>
            <a:endParaRPr lang="en-US" altLang="zh-CN" sz="28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>
              <a:buNone/>
            </a:pPr>
            <a:r>
              <a:rPr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78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BadGuy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139" y="1905000"/>
            <a:ext cx="8295861" cy="35640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BadGuy{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BankAccount account = new BankAccount();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account.balance = 1000000;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System.out.println("passwaord is: " +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           account.password);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79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BankAccount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990600" y="1275576"/>
            <a:ext cx="7086600" cy="52937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BankAccount{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String number;		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帐号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double balance;		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余额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C00000"/>
                </a:solidFill>
                <a:latin typeface="Courier New" pitchFamily="49" charset="0"/>
                <a:cs typeface="Courier New" pitchFamily="49" charset="0"/>
              </a:rPr>
              <a:t>private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String password;		//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密码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deposit(double money){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balance += money;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withdraw(double money){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balance -= money;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7030A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resetPassword(String pwd){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    password = pwd;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</a:t>
            </a:fld>
            <a:endParaRPr lang="en-US" altLang="zh-CN" dirty="0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dirty="0" smtClean="0"/>
              <a:t>封装（</a:t>
            </a:r>
            <a:r>
              <a:rPr lang="en-US" altLang="zh-CN" dirty="0" smtClean="0">
                <a:latin typeface="Times New Roman" pitchFamily="18" charset="0"/>
                <a:cs typeface="Times New Roman" pitchFamily="18" charset="0"/>
              </a:rPr>
              <a:t>Encapsulation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封装和抽象是互补的概念，抽象关注的是对象的外部行为，而封装关注的是实现方式</a:t>
            </a:r>
            <a:endParaRPr lang="en-US" altLang="zh-CN" dirty="0" smtClean="0"/>
          </a:p>
          <a:p>
            <a:pPr lvl="1"/>
            <a:r>
              <a:rPr lang="zh-CN" altLang="en-US" dirty="0" smtClean="0"/>
              <a:t>封装通常采用信息隐藏来实现，即接口对外公开，而数据结构、算法等实现细节则被隐藏</a:t>
            </a:r>
            <a:endParaRPr lang="en-US" altLang="zh-CN" dirty="0" smtClean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80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BadGuy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67139" y="1684615"/>
            <a:ext cx="8295861" cy="3877985"/>
          </a:xfrm>
          <a:prstGeom prst="rect">
            <a:avLst/>
          </a:prstGeom>
          <a:solidFill>
            <a:schemeClr val="accent1">
              <a:tint val="20000"/>
            </a:schemeClr>
          </a:solidFill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BadGuy{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public static void main(String[] args) { 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BankAccount account = new BankAccount();</a:t>
            </a:r>
          </a:p>
          <a:p>
            <a:pPr>
              <a:spcBef>
                <a:spcPts val="180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account.balance = 1000000;		</a:t>
            </a:r>
          </a:p>
          <a:p>
            <a:pPr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System.out.println("passwaord is: " + </a:t>
            </a:r>
          </a:p>
          <a:p>
            <a:pPr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                       account.password);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19200" y="3308354"/>
            <a:ext cx="7239000" cy="1348061"/>
          </a:xfrm>
          <a:prstGeom prst="rect">
            <a:avLst/>
          </a:prstGeom>
          <a:solidFill>
            <a:schemeClr val="accent1">
              <a:tint val="20000"/>
            </a:schemeClr>
          </a:solidFill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account.deposit(1000000);</a:t>
            </a:r>
          </a:p>
          <a:p>
            <a:pPr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String pwd = "abc123";</a:t>
            </a:r>
          </a:p>
          <a:p>
            <a:pPr>
              <a:buNone/>
            </a:pPr>
            <a:r>
              <a:rPr lang="en-US" altLang="zh-CN" sz="2400" b="1" smtClean="0">
                <a:solidFill>
                  <a:srgbClr val="0000FF"/>
                </a:solidFill>
                <a:latin typeface="Courier New" pitchFamily="49" charset="0"/>
                <a:cs typeface="Courier New" pitchFamily="49" charset="0"/>
              </a:rPr>
              <a:t>account.resetPassword(pwd);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抽象与封装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81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304800" y="1305580"/>
            <a:ext cx="631615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2800" b="1" smtClean="0">
                <a:latin typeface="宋体" pitchFamily="2" charset="-122"/>
                <a:ea typeface="宋体" pitchFamily="2" charset="-122"/>
              </a:rPr>
              <a:t>访问控制的另一个目的：抽象与封装。</a:t>
            </a:r>
            <a:endParaRPr lang="zh-CN" altLang="en-US" sz="2800" b="1" dirty="0">
              <a:latin typeface="宋体" pitchFamily="2" charset="-122"/>
              <a:ea typeface="宋体" pitchFamily="2" charset="-122"/>
            </a:endParaRPr>
          </a:p>
        </p:txBody>
      </p:sp>
      <p:grpSp>
        <p:nvGrpSpPr>
          <p:cNvPr id="3" name="组合 13"/>
          <p:cNvGrpSpPr/>
          <p:nvPr/>
        </p:nvGrpSpPr>
        <p:grpSpPr>
          <a:xfrm>
            <a:off x="76200" y="1981200"/>
            <a:ext cx="7558803" cy="4610100"/>
            <a:chOff x="76200" y="2133600"/>
            <a:chExt cx="7558803" cy="4610100"/>
          </a:xfrm>
        </p:grpSpPr>
        <p:pic>
          <p:nvPicPr>
            <p:cNvPr id="8" name="图片 7" descr="无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2286000"/>
              <a:ext cx="2979248" cy="1981200"/>
            </a:xfrm>
            <a:prstGeom prst="rect">
              <a:avLst/>
            </a:prstGeom>
          </p:spPr>
        </p:pic>
        <p:pic>
          <p:nvPicPr>
            <p:cNvPr id="7" name="图片 6" descr="无标题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76200" y="2133600"/>
              <a:ext cx="2198793" cy="2133600"/>
            </a:xfrm>
            <a:prstGeom prst="rect">
              <a:avLst/>
            </a:prstGeom>
          </p:spPr>
        </p:pic>
        <p:pic>
          <p:nvPicPr>
            <p:cNvPr id="9" name="图片 8" descr="无标题.jpg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181600" y="2286000"/>
              <a:ext cx="2453403" cy="1981200"/>
            </a:xfrm>
            <a:prstGeom prst="rect">
              <a:avLst/>
            </a:prstGeom>
          </p:spPr>
        </p:pic>
        <p:pic>
          <p:nvPicPr>
            <p:cNvPr id="10" name="图片 9" descr="无标题.jpg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33400" y="4343400"/>
              <a:ext cx="3086100" cy="2400300"/>
            </a:xfrm>
            <a:prstGeom prst="rect">
              <a:avLst/>
            </a:prstGeom>
          </p:spPr>
        </p:pic>
        <p:pic>
          <p:nvPicPr>
            <p:cNvPr id="12" name="图片 11" descr="无标题.jpg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038600" y="4343991"/>
              <a:ext cx="3352800" cy="2361609"/>
            </a:xfrm>
            <a:prstGeom prst="rect">
              <a:avLst/>
            </a:prstGeom>
          </p:spPr>
        </p:pic>
      </p:grpSp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58100" y="2057400"/>
            <a:ext cx="1409700" cy="4295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TV</a:t>
            </a:r>
            <a:r>
              <a:rPr lang="zh-CN" altLang="en-US" smtClean="0"/>
              <a:t>类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1337370"/>
            <a:ext cx="8001000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public class TV{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// private members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，内部实现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>
              <a:buNone/>
            </a:pP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// public methods</a:t>
            </a:r>
            <a:r>
              <a:rPr lang="zh-CN" altLang="en-US" sz="2000" b="1" smtClean="0">
                <a:latin typeface="Courier New" pitchFamily="49" charset="0"/>
                <a:cs typeface="Courier New" pitchFamily="49" charset="0"/>
              </a:rPr>
              <a:t>，对外接口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>
              <a:spcBef>
                <a:spcPts val="1200"/>
              </a:spcBef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PowerOn() 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PowerOff() {...} </a:t>
            </a:r>
          </a:p>
          <a:p>
            <a:pPr>
              <a:buNone/>
            </a:pP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changeChannel(int channel){...}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increaseChannel(){...}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decreaseChannel(){...}</a:t>
            </a:r>
          </a:p>
          <a:p>
            <a:pPr>
              <a:buNone/>
            </a:pP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    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increaseVolume(){...}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</a:t>
            </a:r>
            <a:r>
              <a:rPr lang="en-US" altLang="zh-CN" sz="2000" b="1" smtClean="0">
                <a:solidFill>
                  <a:srgbClr val="0070C0"/>
                </a:solidFill>
                <a:latin typeface="Courier New" pitchFamily="49" charset="0"/>
                <a:cs typeface="Courier New" pitchFamily="49" charset="0"/>
              </a:rPr>
              <a:t>public</a:t>
            </a: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void decreaseVolume(){...}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>
              <a:buNone/>
            </a:pPr>
            <a:r>
              <a:rPr lang="en-US" altLang="zh-CN" sz="20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2</a:t>
            </a:r>
            <a:r>
              <a:rPr lang="zh-CN" altLang="en-US" smtClean="0"/>
              <a:t>、方法重载</a:t>
            </a:r>
            <a:r>
              <a:rPr lang="en-US" altLang="zh-CN" smtClean="0"/>
              <a:t>(</a:t>
            </a:r>
            <a:r>
              <a:rPr lang="en-US" altLang="zh-CN" smtClean="0">
                <a:latin typeface="Times New Roman" pitchFamily="18" charset="0"/>
                <a:cs typeface="Times New Roman" pitchFamily="18" charset="0"/>
              </a:rPr>
              <a:t>overload</a:t>
            </a:r>
            <a:r>
              <a:rPr lang="en-US" altLang="zh-CN" smtClean="0"/>
              <a:t>)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83</a:t>
            </a:fld>
            <a:endParaRPr lang="en-US" altLang="zh-CN" dirty="0"/>
          </a:p>
        </p:txBody>
      </p:sp>
      <p:pic>
        <p:nvPicPr>
          <p:cNvPr id="13" name="图片 12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219200" y="1371600"/>
            <a:ext cx="6400800" cy="4987426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安装插座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84</a:t>
            </a:fld>
            <a:endParaRPr lang="en-US" altLang="zh-CN" dirty="0"/>
          </a:p>
        </p:txBody>
      </p:sp>
      <p:pic>
        <p:nvPicPr>
          <p:cNvPr id="6" name="图片 5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28600" y="1447800"/>
            <a:ext cx="2286000" cy="2286000"/>
          </a:xfrm>
          <a:prstGeom prst="rect">
            <a:avLst/>
          </a:prstGeom>
        </p:spPr>
      </p:pic>
      <p:pic>
        <p:nvPicPr>
          <p:cNvPr id="8" name="图片 7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2932967" y="1752600"/>
            <a:ext cx="2477233" cy="1752600"/>
          </a:xfrm>
          <a:prstGeom prst="rect">
            <a:avLst/>
          </a:prstGeom>
        </p:spPr>
      </p:pic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838200" y="4114800"/>
            <a:ext cx="3200400" cy="2436853"/>
          </a:xfrm>
          <a:prstGeom prst="rect">
            <a:avLst/>
          </a:prstGeom>
        </p:spPr>
      </p:pic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43400" y="4114800"/>
            <a:ext cx="3048000" cy="2286000"/>
          </a:xfrm>
          <a:prstGeom prst="rect">
            <a:avLst/>
          </a:prstGeom>
        </p:spPr>
      </p:pic>
      <p:pic>
        <p:nvPicPr>
          <p:cNvPr id="12" name="图片 11" descr="无标题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781675" y="1266825"/>
            <a:ext cx="2828925" cy="25431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解决方案？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85</a:t>
            </a:fld>
            <a:endParaRPr lang="en-US" altLang="zh-CN" dirty="0"/>
          </a:p>
        </p:txBody>
      </p:sp>
      <p:pic>
        <p:nvPicPr>
          <p:cNvPr id="10" name="图片 9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1842008" y="4038600"/>
            <a:ext cx="2120392" cy="2134623"/>
          </a:xfrm>
          <a:prstGeom prst="rect">
            <a:avLst/>
          </a:prstGeom>
        </p:spPr>
      </p:pic>
      <p:pic>
        <p:nvPicPr>
          <p:cNvPr id="11" name="图片 10" descr="无标题.jp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5105400" y="4038600"/>
            <a:ext cx="2038350" cy="2047875"/>
          </a:xfrm>
          <a:prstGeom prst="rect">
            <a:avLst/>
          </a:prstGeom>
        </p:spPr>
      </p:pic>
      <p:pic>
        <p:nvPicPr>
          <p:cNvPr id="12" name="图片 11" descr="无标题.jp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429000" y="1676400"/>
            <a:ext cx="2057400" cy="2067687"/>
          </a:xfrm>
          <a:prstGeom prst="rect">
            <a:avLst/>
          </a:prstGeom>
        </p:spPr>
      </p:pic>
      <p:pic>
        <p:nvPicPr>
          <p:cNvPr id="13" name="图片 12" descr="无标题.jp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685800" y="1600200"/>
            <a:ext cx="2219325" cy="2200275"/>
          </a:xfrm>
          <a:prstGeom prst="rect">
            <a:avLst/>
          </a:prstGeom>
        </p:spPr>
      </p:pic>
      <p:pic>
        <p:nvPicPr>
          <p:cNvPr id="14" name="图片 13" descr="无标题.jpg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19800" y="1600199"/>
            <a:ext cx="2209800" cy="219772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解决方案！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86</a:t>
            </a:fld>
            <a:endParaRPr lang="en-US" altLang="zh-CN" dirty="0"/>
          </a:p>
        </p:txBody>
      </p:sp>
      <p:pic>
        <p:nvPicPr>
          <p:cNvPr id="5" name="图片 4" descr="无标题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2133600" y="2133600"/>
            <a:ext cx="4368800" cy="3276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87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其他类型转换为字符串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2133600"/>
            <a:ext cx="8848897" cy="40318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//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把一个整数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value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转换为字符串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char *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itoa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( int value, char *string,int radix);</a:t>
            </a:r>
          </a:p>
          <a:p>
            <a:pPr>
              <a:spcBef>
                <a:spcPts val="2400"/>
              </a:spcBef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//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把一个实数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value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转换为字符串</a:t>
            </a:r>
            <a:endParaRPr lang="en-US" altLang="zh-CN" sz="2400" b="1" smtClean="0">
              <a:latin typeface="宋体" pitchFamily="2" charset="-122"/>
              <a:ea typeface="宋体" pitchFamily="2" charset="-122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char *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fcvt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(double value, int ndigit,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int *decpt, int *sign);</a:t>
            </a:r>
          </a:p>
          <a:p>
            <a:pPr>
              <a:spcBef>
                <a:spcPts val="2400"/>
              </a:spcBef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//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把一个无符号长整型数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value</a:t>
            </a:r>
            <a:r>
              <a:rPr lang="zh-CN" altLang="en-US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转换为任意进制的字符串</a:t>
            </a:r>
            <a:endParaRPr lang="en-US" altLang="zh-CN" sz="2400" b="1" smtClean="0">
              <a:latin typeface="宋体" pitchFamily="2" charset="-122"/>
              <a:ea typeface="宋体" pitchFamily="2" charset="-122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char *</a:t>
            </a:r>
            <a:r>
              <a:rPr lang="en-US" altLang="zh-CN" sz="2400" b="1" smtClean="0">
                <a:solidFill>
                  <a:srgbClr val="990000"/>
                </a:solidFill>
                <a:latin typeface="Courier New" pitchFamily="49" charset="0"/>
                <a:cs typeface="Courier New" pitchFamily="49" charset="0"/>
              </a:rPr>
              <a:t>ultoa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(unsigned long value, char *string, 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int radix);</a:t>
            </a:r>
          </a:p>
        </p:txBody>
      </p:sp>
      <p:sp>
        <p:nvSpPr>
          <p:cNvPr id="5" name="矩形 4"/>
          <p:cNvSpPr/>
          <p:nvPr/>
        </p:nvSpPr>
        <p:spPr>
          <a:xfrm>
            <a:off x="304800" y="1305580"/>
            <a:ext cx="412324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en-US" altLang="zh-CN" sz="3600" b="1" smtClean="0">
                <a:latin typeface="+mn-ea"/>
                <a:ea typeface="+mn-ea"/>
              </a:rPr>
              <a:t>C</a:t>
            </a:r>
            <a:r>
              <a:rPr lang="zh-CN" altLang="en-US" sz="3600" b="1" smtClean="0">
                <a:latin typeface="+mn-ea"/>
                <a:ea typeface="+mn-ea"/>
              </a:rPr>
              <a:t>语言的实现方法：</a:t>
            </a:r>
            <a:endParaRPr lang="zh-CN" altLang="en-US" sz="3600" b="1" dirty="0">
              <a:latin typeface="+mn-ea"/>
              <a:ea typeface="+mn-ea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88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Java</a:t>
            </a:r>
            <a:r>
              <a:rPr lang="zh-CN" altLang="en-US" smtClean="0"/>
              <a:t>语言的实现方法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52400" y="1908346"/>
            <a:ext cx="8730275" cy="3120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(boolean b)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boolean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b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(char c)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char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c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(char[] data)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char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数组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data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(double d)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double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d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(float f)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float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f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(int i)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int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i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</a:p>
          <a:p>
            <a:pPr>
              <a:buNone/>
            </a:pP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String.</a:t>
            </a:r>
            <a:r>
              <a:rPr lang="en-US" altLang="zh-CN" sz="2400" b="1" smtClean="0">
                <a:solidFill>
                  <a:srgbClr val="990000"/>
                </a:solidFill>
                <a:latin typeface="宋体" pitchFamily="2" charset="-122"/>
                <a:ea typeface="宋体" pitchFamily="2" charset="-122"/>
                <a:cs typeface="Courier New" pitchFamily="49" charset="0"/>
              </a:rPr>
              <a:t>valueOf</a:t>
            </a:r>
            <a:r>
              <a:rPr lang="en-US" altLang="zh-CN" sz="24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(long l) :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将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long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变量 </a:t>
            </a:r>
            <a:r>
              <a:rPr lang="en-US" altLang="zh-CN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l </a:t>
            </a:r>
            <a:r>
              <a:rPr lang="zh-CN" altLang="en-US" sz="2000" b="1" smtClean="0">
                <a:latin typeface="宋体" pitchFamily="2" charset="-122"/>
                <a:ea typeface="宋体" pitchFamily="2" charset="-122"/>
                <a:cs typeface="Courier New" pitchFamily="49" charset="0"/>
              </a:rPr>
              <a:t>转换成字符串。</a:t>
            </a:r>
            <a:endParaRPr lang="en-US" altLang="zh-CN" sz="2000" b="1" smtClean="0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89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小狗阿黄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533400" y="1493151"/>
            <a:ext cx="8001000" cy="44504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public class Dog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bark()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汪汪汪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!");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buNone/>
            </a:pPr>
            <a:endParaRPr lang="en-US" altLang="zh-CN" sz="2400" b="1" smtClean="0">
              <a:latin typeface="Courier New" pitchFamily="49" charset="0"/>
              <a:cs typeface="Courier New" pitchFamily="49" charset="0"/>
            </a:endParaRP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bark(boolean injured)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if(injured) {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呜咽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...");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}</a:t>
            </a:r>
          </a:p>
          <a:p>
            <a:pPr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封装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</a:t>
            </a:fld>
            <a:endParaRPr lang="en-US" altLang="zh-CN" dirty="0"/>
          </a:p>
        </p:txBody>
      </p:sp>
      <p:graphicFrame>
        <p:nvGraphicFramePr>
          <p:cNvPr id="1026" name="Object 2"/>
          <p:cNvGraphicFramePr>
            <a:graphicFrameLocks noChangeAspect="1"/>
          </p:cNvGraphicFramePr>
          <p:nvPr/>
        </p:nvGraphicFramePr>
        <p:xfrm>
          <a:off x="914400" y="1394832"/>
          <a:ext cx="7315200" cy="508498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79" name="Photo Editor Photo" r:id="rId3" imgW="8640381" imgH="6001588" progId="">
                  <p:embed/>
                </p:oleObj>
              </mc:Choice>
              <mc:Fallback>
                <p:oleObj name="Photo Editor Photo" r:id="rId3" imgW="8640381" imgH="6001588" progId="">
                  <p:embed/>
                  <p:pic>
                    <p:nvPicPr>
                      <p:cNvPr id="0" name="Picture 4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14400" y="1394832"/>
                        <a:ext cx="7315200" cy="508498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90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小狗阿黄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7" name="TextBox 6"/>
          <p:cNvSpPr txBox="1"/>
          <p:nvPr/>
        </p:nvSpPr>
        <p:spPr>
          <a:xfrm>
            <a:off x="457200" y="1149489"/>
            <a:ext cx="8305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void bark(int mood){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if(mood == 0) 		// normal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汪汪汪！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else if(mood == 1)	//happy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旺！旺旺！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else if(mood == 2) 	//sad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    System.out.println("</a:t>
            </a:r>
            <a:r>
              <a:rPr lang="zh-CN" altLang="en-US" sz="2400" b="1" smtClean="0">
                <a:latin typeface="Courier New" pitchFamily="49" charset="0"/>
                <a:cs typeface="Courier New" pitchFamily="49" charset="0"/>
              </a:rPr>
              <a:t>呜－呜</a:t>
            </a: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");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public static void main(String[] args){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Dog ahuang = new Dog();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ahuang.bark();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ahuang.bark(true);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    ahuang.bark(1);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latin typeface="Courier New" pitchFamily="49" charset="0"/>
                <a:cs typeface="Courier New" pitchFamily="49" charset="0"/>
              </a:rPr>
              <a:t>    }</a:t>
            </a:r>
          </a:p>
          <a:p>
            <a:pPr>
              <a:spcBef>
                <a:spcPts val="0"/>
              </a:spcBef>
              <a:buNone/>
            </a:pPr>
            <a:r>
              <a:rPr lang="en-US" altLang="zh-CN" sz="24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91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重载的条件</a:t>
            </a:r>
            <a:r>
              <a:rPr lang="en-US" altLang="zh-CN" smtClean="0"/>
              <a:t>(1)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2954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成员方法重名，但参数个数不同，或者参数的类型不同，或者顺序不同</a:t>
            </a:r>
            <a:endParaRPr lang="en-US" altLang="zh-CN" sz="3200" smtClean="0"/>
          </a:p>
          <a:p>
            <a:r>
              <a:rPr lang="zh-CN" altLang="en-US" sz="3200" smtClean="0"/>
              <a:t>情形</a:t>
            </a:r>
            <a:r>
              <a:rPr lang="en-US" altLang="zh-CN" sz="3200" smtClean="0"/>
              <a:t>1</a:t>
            </a:r>
            <a:r>
              <a:rPr lang="zh-CN" altLang="en-US" sz="3200" smtClean="0"/>
              <a:t>：参数个数不同</a:t>
            </a:r>
            <a:endParaRPr lang="en-US" altLang="zh-CN" sz="3200" smtClean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28600" y="3200400"/>
            <a:ext cx="8610600" cy="3447098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Calculation{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sum(int a,int b) {System.out.println(a+b);}  </a:t>
            </a:r>
          </a:p>
          <a:p>
            <a:pPr eaLnBrk="1" hangingPunct="1">
              <a:buNone/>
            </a:pPr>
            <a:r>
              <a:rPr kumimoji="1" lang="en-US" altLang="zh-CN" b="1" smtClean="0">
                <a:latin typeface="Courier New" pitchFamily="49" charset="0"/>
                <a:cs typeface="Courier New" pitchFamily="49" charset="0"/>
              </a:rPr>
              <a:t>    void sum(int a,int b,int c){System.out.println(a+b+c);}  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</a:t>
            </a:r>
          </a:p>
          <a:p>
            <a:pPr eaLnBrk="1" hangingPunct="1">
              <a:spcBef>
                <a:spcPts val="180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 args[]){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Calculation obj = new Calculation();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obj.sum(10, 10, 10);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obj.sum(20, 20);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} 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</a:t>
            </a:r>
            <a:endParaRPr kumimoji="1" lang="en-US" altLang="zh-CN" sz="2000" b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  <p:bldP spid="11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92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重载的条件</a:t>
            </a:r>
            <a:r>
              <a:rPr lang="en-US" altLang="zh-CN" smtClean="0"/>
              <a:t>(2)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情形</a:t>
            </a:r>
            <a:r>
              <a:rPr lang="en-US" altLang="zh-CN" sz="3200" smtClean="0"/>
              <a:t>2</a:t>
            </a:r>
            <a:r>
              <a:rPr lang="zh-CN" altLang="en-US" sz="3200" smtClean="0"/>
              <a:t>：参数的数据类型不同</a:t>
            </a:r>
            <a:endParaRPr lang="en-US" altLang="zh-CN" sz="3200" smtClean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304800" y="2572702"/>
            <a:ext cx="8610600" cy="3447098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Calculation2{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sum(int a,int b) {System.out.println(a+b);}  </a:t>
            </a:r>
          </a:p>
          <a:p>
            <a:pPr eaLnBrk="1" hangingPunct="1">
              <a:buNone/>
            </a:pPr>
            <a:r>
              <a:rPr kumimoji="1" lang="en-US" altLang="zh-CN" b="1" smtClean="0">
                <a:latin typeface="Courier New" pitchFamily="49" charset="0"/>
                <a:cs typeface="Courier New" pitchFamily="49" charset="0"/>
              </a:rPr>
              <a:t>    void sum(double a, double b){System.out.println(a+b);}</a:t>
            </a:r>
            <a:endParaRPr kumimoji="1" lang="en-US" altLang="zh-CN" sz="2000" b="1" smtClean="0">
              <a:latin typeface="Courier New" pitchFamily="49" charset="0"/>
              <a:cs typeface="Courier New" pitchFamily="49" charset="0"/>
            </a:endParaRPr>
          </a:p>
          <a:p>
            <a:pPr eaLnBrk="1" hangingPunct="1">
              <a:spcBef>
                <a:spcPts val="180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 args[]){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Calculation2 obj = new Calculation2();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obj.sum(10.5, 10.5);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obj.sum(20, 20);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} 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</a:t>
            </a:r>
            <a:endParaRPr kumimoji="1" lang="en-US" altLang="zh-CN" sz="2000" b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93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重载的条件</a:t>
            </a:r>
            <a:r>
              <a:rPr lang="en-US" altLang="zh-CN" smtClean="0"/>
              <a:t>(3)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4478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情形</a:t>
            </a:r>
            <a:r>
              <a:rPr lang="en-US" altLang="zh-CN" sz="3200" smtClean="0"/>
              <a:t>3</a:t>
            </a:r>
            <a:r>
              <a:rPr lang="zh-CN" altLang="en-US" sz="3200" smtClean="0"/>
              <a:t>：参数的数据类型的顺序不同</a:t>
            </a:r>
            <a:endParaRPr lang="en-US" altLang="zh-CN" sz="3200" smtClean="0"/>
          </a:p>
        </p:txBody>
      </p:sp>
      <p:sp>
        <p:nvSpPr>
          <p:cNvPr id="11" name="Rectangle 5"/>
          <p:cNvSpPr>
            <a:spLocks noChangeArrowheads="1"/>
          </p:cNvSpPr>
          <p:nvPr/>
        </p:nvSpPr>
        <p:spPr bwMode="auto">
          <a:xfrm>
            <a:off x="228600" y="2572702"/>
            <a:ext cx="8686800" cy="3447098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public class Calculation3{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sum(int a, double b){System.out.println(a+b);}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void sum(double b, int a){System.out.println(a+b);}</a:t>
            </a:r>
          </a:p>
          <a:p>
            <a:pPr eaLnBrk="1" hangingPunct="1">
              <a:spcBef>
                <a:spcPts val="180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public static void main(String args[]){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Calculation3 obj = new Calculation3();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obj.sum(10, 10.5);  </a:t>
            </a:r>
          </a:p>
          <a:p>
            <a:pPr eaLnBrk="1" hangingPunct="1"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      obj.sum(20.5, 20);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 }  </a:t>
            </a:r>
          </a:p>
          <a:p>
            <a:pPr eaLnBrk="1" hangingPunct="1">
              <a:spcBef>
                <a:spcPts val="0"/>
              </a:spcBef>
              <a:buNone/>
            </a:pPr>
            <a:r>
              <a:rPr kumimoji="1" lang="en-US" altLang="zh-CN" sz="20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}</a:t>
            </a:r>
            <a:r>
              <a:rPr kumimoji="1" lang="en-US" altLang="zh-CN" sz="2000" b="1" smtClean="0">
                <a:latin typeface="Courier New" pitchFamily="49" charset="0"/>
                <a:cs typeface="Courier New" pitchFamily="49" charset="0"/>
              </a:rPr>
              <a:t> </a:t>
            </a:r>
            <a:endParaRPr kumimoji="1" lang="en-US" altLang="zh-CN" sz="2000" b="1">
              <a:latin typeface="Courier New" pitchFamily="49" charset="0"/>
              <a:cs typeface="Courier New" pitchFamily="49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  <p:bldP spid="11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94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重载的条件</a:t>
            </a:r>
            <a:r>
              <a:rPr lang="en-US" altLang="zh-CN" smtClean="0"/>
              <a:t>(4)</a:t>
            </a:r>
            <a:endParaRPr lang="zh-CN" altLang="en-US"/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762000" y="1371600"/>
            <a:ext cx="7696200" cy="4953000"/>
          </a:xfrm>
        </p:spPr>
        <p:txBody>
          <a:bodyPr/>
          <a:lstStyle/>
          <a:p>
            <a:r>
              <a:rPr lang="zh-CN" altLang="en-US" sz="3200" smtClean="0"/>
              <a:t>若参数个数相同、各个参数的数据类型和顺序也相同，但变量名不同？</a:t>
            </a:r>
            <a:endParaRPr lang="en-US" altLang="zh-CN" sz="3200" smtClean="0"/>
          </a:p>
        </p:txBody>
      </p:sp>
      <p:sp>
        <p:nvSpPr>
          <p:cNvPr id="8" name="TextBox 7"/>
          <p:cNvSpPr txBox="1"/>
          <p:nvPr/>
        </p:nvSpPr>
        <p:spPr>
          <a:xfrm>
            <a:off x="914400" y="2667000"/>
            <a:ext cx="6109365" cy="12311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int move(String snake);</a:t>
            </a:r>
          </a:p>
          <a:p>
            <a:pPr>
              <a:spcBef>
                <a:spcPts val="1200"/>
              </a:spcBef>
              <a:buNone/>
            </a:pPr>
            <a:r>
              <a:rPr lang="en-US" altLang="zh-CN" sz="3200" b="1" smtClean="0">
                <a:latin typeface="Courier New" pitchFamily="49" charset="0"/>
                <a:cs typeface="Courier New" pitchFamily="49" charset="0"/>
              </a:rPr>
              <a:t>int move(String turtle)</a:t>
            </a:r>
            <a:r>
              <a:rPr lang="en-US" altLang="zh-CN" sz="3200" b="1" smtClean="0">
                <a:solidFill>
                  <a:srgbClr val="FF0000"/>
                </a:solidFill>
                <a:latin typeface="Courier New" pitchFamily="49" charset="0"/>
                <a:cs typeface="Courier New" pitchFamily="49" charset="0"/>
              </a:rPr>
              <a:t>;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2133600" y="4114800"/>
            <a:ext cx="4337295" cy="2278651"/>
            <a:chOff x="2133600" y="4114800"/>
            <a:chExt cx="4337295" cy="2278651"/>
          </a:xfrm>
        </p:grpSpPr>
        <p:pic>
          <p:nvPicPr>
            <p:cNvPr id="9" name="图片 8" descr="无标题.jpg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133600" y="4114800"/>
              <a:ext cx="1753492" cy="2278651"/>
            </a:xfrm>
            <a:prstGeom prst="rect">
              <a:avLst/>
            </a:prstGeom>
          </p:spPr>
        </p:pic>
        <p:pic>
          <p:nvPicPr>
            <p:cNvPr id="10" name="图片 9" descr="无标题.jpg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4876276" y="4191000"/>
              <a:ext cx="1594619" cy="21336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95</a:t>
            </a:fld>
            <a:endParaRPr lang="en-US" altLang="zh-CN" dirty="0"/>
          </a:p>
        </p:txBody>
      </p:sp>
      <p:sp>
        <p:nvSpPr>
          <p:cNvPr id="6" name="标题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构造函数的重载</a:t>
            </a:r>
            <a:endParaRPr lang="zh-CN" altLang="en-US"/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381000" y="1219200"/>
            <a:ext cx="8305800" cy="5447645"/>
          </a:xfrm>
          <a:prstGeom prst="rect">
            <a:avLst/>
          </a:prstGeom>
          <a:noFill/>
          <a:ln w="19050">
            <a:solidFill>
              <a:srgbClr val="2B166E"/>
            </a:solidFill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public final class String{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String(String original);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String(char value[]);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String(char value[], int </a:t>
            </a:r>
            <a:b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</a:b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            offset, int count);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public String(int[] codePoints, </a:t>
            </a:r>
            <a:b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</a:b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         int offset, int count);</a:t>
            </a:r>
          </a:p>
          <a:p>
            <a:pPr eaLnBrk="1" hangingPunct="1">
              <a:buNone/>
            </a:pPr>
            <a:r>
              <a:rPr kumimoji="1" lang="en-US" altLang="zh-CN" sz="2400" b="1" smtClean="0">
                <a:latin typeface="Courier New" pitchFamily="49" charset="0"/>
                <a:cs typeface="Courier New" pitchFamily="49" charset="0"/>
              </a:rPr>
              <a:t>     public String(byte ascii[], int hibyte);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    ......</a:t>
            </a:r>
          </a:p>
          <a:p>
            <a:pPr eaLnBrk="1" hangingPunct="1">
              <a:buNone/>
            </a:pPr>
            <a:r>
              <a:rPr kumimoji="1" lang="en-US" altLang="zh-CN" sz="2800" b="1" smtClean="0">
                <a:latin typeface="Courier New" pitchFamily="49" charset="0"/>
                <a:cs typeface="Courier New" pitchFamily="49" charset="0"/>
              </a:rPr>
              <a:t>}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3</a:t>
            </a:r>
            <a:r>
              <a:rPr lang="zh-CN" altLang="en-US" smtClean="0"/>
              <a:t>、存储管理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96</a:t>
            </a:fld>
            <a:endParaRPr lang="en-US" altLang="zh-CN" dirty="0"/>
          </a:p>
        </p:txBody>
      </p:sp>
      <p:sp>
        <p:nvSpPr>
          <p:cNvPr id="5" name="矩形 4"/>
          <p:cNvSpPr/>
          <p:nvPr/>
        </p:nvSpPr>
        <p:spPr>
          <a:xfrm>
            <a:off x="838200" y="1905000"/>
            <a:ext cx="7600157" cy="209595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思考：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spcBef>
                <a:spcPts val="1800"/>
              </a:spcBef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当一个</a:t>
            </a:r>
            <a:r>
              <a:rPr lang="en-US" altLang="zh-CN" sz="3600" b="1" smtClean="0">
                <a:latin typeface="宋体" pitchFamily="2" charset="-122"/>
                <a:ea typeface="宋体" pitchFamily="2" charset="-122"/>
              </a:rPr>
              <a:t>Java</a:t>
            </a: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程序在运行时，其数据是</a:t>
            </a:r>
            <a:endParaRPr lang="en-US" altLang="zh-CN" sz="3600" b="1" smtClean="0">
              <a:latin typeface="宋体" pitchFamily="2" charset="-122"/>
              <a:ea typeface="宋体" pitchFamily="2" charset="-122"/>
            </a:endParaRPr>
          </a:p>
          <a:p>
            <a:pPr>
              <a:buNone/>
            </a:pPr>
            <a:r>
              <a:rPr lang="zh-CN" altLang="en-US" sz="3600" b="1" smtClean="0">
                <a:latin typeface="宋体" pitchFamily="2" charset="-122"/>
                <a:ea typeface="宋体" pitchFamily="2" charset="-122"/>
              </a:rPr>
              <a:t>存放在哪儿？</a:t>
            </a:r>
            <a:endParaRPr lang="zh-CN" altLang="en-US" sz="3600" b="1" dirty="0">
              <a:latin typeface="宋体" pitchFamily="2" charset="-122"/>
              <a:ea typeface="宋体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371600" y="4572000"/>
            <a:ext cx="62071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600"/>
              </a:spcBef>
              <a:buNone/>
            </a:pPr>
            <a:r>
              <a:rPr lang="zh-CN" altLang="en-US" sz="3600" b="1" smtClean="0">
                <a:solidFill>
                  <a:srgbClr val="FF00FF"/>
                </a:solidFill>
                <a:latin typeface="Times New Roman" pitchFamily="18" charset="0"/>
                <a:ea typeface="宋体" pitchFamily="2" charset="-122"/>
                <a:cs typeface="Times New Roman" pitchFamily="18" charset="0"/>
              </a:rPr>
              <a:t>寄存器、栈、堆、静态数据区</a:t>
            </a:r>
            <a:endParaRPr lang="zh-CN" altLang="en-US" sz="3600" b="1" dirty="0">
              <a:solidFill>
                <a:srgbClr val="FF00FF"/>
              </a:solidFill>
              <a:latin typeface="Times New Roman" pitchFamily="18" charset="0"/>
              <a:ea typeface="宋体" pitchFamily="2" charset="-122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栈（</a:t>
            </a:r>
            <a:r>
              <a:rPr lang="en-US" altLang="zh-CN" smtClean="0"/>
              <a:t>stack</a:t>
            </a:r>
            <a:r>
              <a:rPr lang="zh-CN" altLang="en-US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97</a:t>
            </a:fld>
            <a:endParaRPr lang="en-US" altLang="zh-CN" dirty="0"/>
          </a:p>
        </p:txBody>
      </p:sp>
      <p:sp>
        <p:nvSpPr>
          <p:cNvPr id="7" name="Rectangle 6"/>
          <p:cNvSpPr>
            <a:spLocks noChangeArrowheads="1"/>
          </p:cNvSpPr>
          <p:nvPr/>
        </p:nvSpPr>
        <p:spPr bwMode="auto">
          <a:xfrm>
            <a:off x="611188" y="1600200"/>
            <a:ext cx="8001000" cy="2974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800" b="1">
                <a:solidFill>
                  <a:srgbClr val="003366"/>
                </a:solidFill>
                <a:ea typeface="楷体_GB2312" pitchFamily="49" charset="-122"/>
              </a:rPr>
              <a:t>只允许在一端插入和删除。允许插入和删除的一端称为栈顶 </a:t>
            </a:r>
            <a:r>
              <a:rPr lang="en-US" altLang="zh-CN" sz="2800" b="1">
                <a:solidFill>
                  <a:srgbClr val="003366"/>
                </a:solidFill>
                <a:ea typeface="楷体_GB2312" pitchFamily="49" charset="-122"/>
              </a:rPr>
              <a:t>(top)</a:t>
            </a:r>
            <a:r>
              <a:rPr lang="zh-CN" altLang="en-US" sz="2800" b="1">
                <a:solidFill>
                  <a:srgbClr val="003366"/>
                </a:solidFill>
                <a:ea typeface="楷体_GB2312" pitchFamily="49" charset="-122"/>
              </a:rPr>
              <a:t>，另一端称为栈底 </a:t>
            </a:r>
            <a:r>
              <a:rPr lang="en-US" altLang="zh-CN" sz="2800" b="1">
                <a:solidFill>
                  <a:srgbClr val="003366"/>
                </a:solidFill>
                <a:ea typeface="楷体_GB2312" pitchFamily="49" charset="-122"/>
              </a:rPr>
              <a:t>(bottom)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800" b="1">
                <a:solidFill>
                  <a:srgbClr val="003366"/>
                </a:solidFill>
                <a:ea typeface="楷体_GB2312" pitchFamily="49" charset="-122"/>
              </a:rPr>
              <a:t>特点：</a:t>
            </a:r>
            <a:r>
              <a:rPr lang="zh-CN" altLang="en-US" sz="2800" b="1">
                <a:solidFill>
                  <a:srgbClr val="0000FF"/>
                </a:solidFill>
                <a:ea typeface="楷体_GB2312" pitchFamily="49" charset="-122"/>
              </a:rPr>
              <a:t>后进先出</a:t>
            </a:r>
            <a:r>
              <a:rPr lang="en-US" altLang="zh-CN" sz="2800" b="1">
                <a:solidFill>
                  <a:srgbClr val="003366"/>
                </a:solidFill>
                <a:ea typeface="楷体_GB2312" pitchFamily="49" charset="-122"/>
              </a:rPr>
              <a:t>(LIFO)</a:t>
            </a:r>
          </a:p>
          <a:p>
            <a:pPr marL="342900" indent="-342900" eaLnBrk="1" hangingPunct="1">
              <a:spcBef>
                <a:spcPct val="20000"/>
              </a:spcBef>
              <a:buClr>
                <a:schemeClr val="tx1"/>
              </a:buClr>
              <a:buFont typeface="Wingdings" pitchFamily="2" charset="2"/>
              <a:buChar char="v"/>
            </a:pPr>
            <a:r>
              <a:rPr lang="zh-CN" altLang="en-US" sz="2800" b="1">
                <a:solidFill>
                  <a:srgbClr val="003366"/>
                </a:solidFill>
                <a:ea typeface="楷体_GB2312" pitchFamily="49" charset="-122"/>
              </a:rPr>
              <a:t>栈的主要操作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</a:pPr>
            <a:r>
              <a:rPr lang="zh-CN" altLang="en-US" sz="2800" b="1">
                <a:solidFill>
                  <a:srgbClr val="003366"/>
                </a:solidFill>
                <a:ea typeface="楷体_GB2312" pitchFamily="49" charset="-122"/>
              </a:rPr>
              <a:t>进栈 </a:t>
            </a:r>
            <a:r>
              <a:rPr lang="en-US" altLang="zh-CN" sz="2800" b="1">
                <a:solidFill>
                  <a:srgbClr val="003366"/>
                </a:solidFill>
                <a:ea typeface="楷体_GB2312" pitchFamily="49" charset="-122"/>
              </a:rPr>
              <a:t>Push</a:t>
            </a:r>
          </a:p>
          <a:p>
            <a:pPr marL="742950" lvl="1" indent="-285750" eaLnBrk="1" hangingPunct="1">
              <a:spcBef>
                <a:spcPct val="20000"/>
              </a:spcBef>
              <a:buClr>
                <a:schemeClr val="tx2"/>
              </a:buClr>
              <a:buSzPct val="60000"/>
              <a:buFont typeface="Wingdings" pitchFamily="2" charset="2"/>
              <a:buChar char="n"/>
            </a:pPr>
            <a:r>
              <a:rPr lang="zh-CN" altLang="en-US" sz="2800" b="1">
                <a:solidFill>
                  <a:srgbClr val="003366"/>
                </a:solidFill>
                <a:ea typeface="楷体_GB2312" pitchFamily="49" charset="-122"/>
              </a:rPr>
              <a:t>出栈 </a:t>
            </a:r>
            <a:r>
              <a:rPr lang="en-US" altLang="zh-CN" sz="2800" b="1">
                <a:solidFill>
                  <a:srgbClr val="003366"/>
                </a:solidFill>
                <a:ea typeface="楷体_GB2312" pitchFamily="49" charset="-122"/>
              </a:rPr>
              <a:t>Pop</a:t>
            </a:r>
          </a:p>
        </p:txBody>
      </p:sp>
      <p:sp>
        <p:nvSpPr>
          <p:cNvPr id="8" name="Rectangle 11" descr="之字形"/>
          <p:cNvSpPr>
            <a:spLocks noChangeArrowheads="1"/>
          </p:cNvSpPr>
          <p:nvPr/>
        </p:nvSpPr>
        <p:spPr bwMode="auto">
          <a:xfrm>
            <a:off x="6221413" y="3063875"/>
            <a:ext cx="1752600" cy="2209800"/>
          </a:xfrm>
          <a:prstGeom prst="rect">
            <a:avLst/>
          </a:prstGeom>
          <a:pattFill prst="zigZag">
            <a:fgClr>
              <a:schemeClr val="accent1"/>
            </a:fgClr>
            <a:bgClr>
              <a:schemeClr val="bg1"/>
            </a:bgClr>
          </a:pattFill>
          <a:ln w="28575">
            <a:solidFill>
              <a:srgbClr val="66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endParaRPr lang="zh-CN" altLang="en-US">
              <a:solidFill>
                <a:srgbClr val="660000"/>
              </a:solidFill>
              <a:ea typeface="宋体" charset="-122"/>
            </a:endParaRPr>
          </a:p>
        </p:txBody>
      </p:sp>
      <p:sp>
        <p:nvSpPr>
          <p:cNvPr id="9" name="Rectangle 12"/>
          <p:cNvSpPr>
            <a:spLocks noChangeArrowheads="1"/>
          </p:cNvSpPr>
          <p:nvPr/>
        </p:nvSpPr>
        <p:spPr bwMode="auto">
          <a:xfrm>
            <a:off x="5840413" y="2911475"/>
            <a:ext cx="2209800" cy="228600"/>
          </a:xfrm>
          <a:prstGeom prst="rect">
            <a:avLst/>
          </a:prstGeom>
          <a:solidFill>
            <a:srgbClr val="FFFFFF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>
              <a:ea typeface="宋体" charset="-122"/>
            </a:endParaRPr>
          </a:p>
        </p:txBody>
      </p:sp>
      <p:sp>
        <p:nvSpPr>
          <p:cNvPr id="10" name="Text Box 13"/>
          <p:cNvSpPr txBox="1">
            <a:spLocks noChangeArrowheads="1"/>
          </p:cNvSpPr>
          <p:nvPr/>
        </p:nvSpPr>
        <p:spPr bwMode="auto">
          <a:xfrm>
            <a:off x="6843713" y="4664075"/>
            <a:ext cx="5645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None/>
            </a:pPr>
            <a:r>
              <a:rPr kumimoji="1" lang="en-US" altLang="zh-CN" sz="3200" b="1" i="1">
                <a:solidFill>
                  <a:srgbClr val="660000"/>
                </a:solidFill>
                <a:ea typeface="宋体" charset="-122"/>
              </a:rPr>
              <a:t>a</a:t>
            </a:r>
            <a:r>
              <a:rPr kumimoji="1" lang="en-US" altLang="zh-CN" sz="3200" b="1" baseline="-25000">
                <a:solidFill>
                  <a:srgbClr val="660000"/>
                </a:solidFill>
                <a:ea typeface="宋体" charset="-122"/>
              </a:rPr>
              <a:t>1</a:t>
            </a:r>
            <a:endParaRPr kumimoji="1" lang="en-US" altLang="zh-CN" sz="2400">
              <a:solidFill>
                <a:srgbClr val="660000"/>
              </a:solidFill>
              <a:ea typeface="宋体" charset="-122"/>
            </a:endParaRPr>
          </a:p>
        </p:txBody>
      </p:sp>
      <p:sp>
        <p:nvSpPr>
          <p:cNvPr id="11" name="Line 14"/>
          <p:cNvSpPr>
            <a:spLocks noChangeShapeType="1"/>
          </p:cNvSpPr>
          <p:nvPr/>
        </p:nvSpPr>
        <p:spPr bwMode="auto">
          <a:xfrm>
            <a:off x="6221413" y="4816475"/>
            <a:ext cx="1752600" cy="0"/>
          </a:xfrm>
          <a:prstGeom prst="line">
            <a:avLst/>
          </a:prstGeom>
          <a:noFill/>
          <a:ln w="28575">
            <a:solidFill>
              <a:srgbClr val="66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12" name="Line 16"/>
          <p:cNvSpPr>
            <a:spLocks noChangeShapeType="1"/>
          </p:cNvSpPr>
          <p:nvPr/>
        </p:nvSpPr>
        <p:spPr bwMode="auto">
          <a:xfrm>
            <a:off x="6221413" y="3368675"/>
            <a:ext cx="1752600" cy="0"/>
          </a:xfrm>
          <a:prstGeom prst="line">
            <a:avLst/>
          </a:prstGeom>
          <a:noFill/>
          <a:ln w="28575">
            <a:solidFill>
              <a:srgbClr val="66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13" name="Line 17"/>
          <p:cNvSpPr>
            <a:spLocks noChangeShapeType="1"/>
          </p:cNvSpPr>
          <p:nvPr/>
        </p:nvSpPr>
        <p:spPr bwMode="auto">
          <a:xfrm>
            <a:off x="6221413" y="3825875"/>
            <a:ext cx="1752600" cy="0"/>
          </a:xfrm>
          <a:prstGeom prst="line">
            <a:avLst/>
          </a:prstGeom>
          <a:noFill/>
          <a:ln w="28575">
            <a:solidFill>
              <a:srgbClr val="66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14" name="Text Box 18"/>
          <p:cNvSpPr txBox="1">
            <a:spLocks noChangeArrowheads="1"/>
          </p:cNvSpPr>
          <p:nvPr/>
        </p:nvSpPr>
        <p:spPr bwMode="auto">
          <a:xfrm>
            <a:off x="6843713" y="3673475"/>
            <a:ext cx="5645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None/>
            </a:pPr>
            <a:r>
              <a:rPr kumimoji="1" lang="en-US" altLang="zh-CN" sz="3200" b="1" i="1">
                <a:solidFill>
                  <a:srgbClr val="660000"/>
                </a:solidFill>
                <a:ea typeface="宋体" charset="-122"/>
              </a:rPr>
              <a:t>a</a:t>
            </a:r>
            <a:r>
              <a:rPr kumimoji="1" lang="en-US" altLang="zh-CN" sz="3200" b="1" baseline="-25000">
                <a:solidFill>
                  <a:srgbClr val="660000"/>
                </a:solidFill>
                <a:ea typeface="宋体" charset="-122"/>
              </a:rPr>
              <a:t>3</a:t>
            </a:r>
            <a:endParaRPr kumimoji="1" lang="en-US" altLang="zh-CN" sz="2400">
              <a:solidFill>
                <a:srgbClr val="660000"/>
              </a:solidFill>
              <a:ea typeface="宋体" charset="-122"/>
            </a:endParaRPr>
          </a:p>
        </p:txBody>
      </p:sp>
      <p:sp>
        <p:nvSpPr>
          <p:cNvPr id="15" name="Line 19"/>
          <p:cNvSpPr>
            <a:spLocks noChangeShapeType="1"/>
          </p:cNvSpPr>
          <p:nvPr/>
        </p:nvSpPr>
        <p:spPr bwMode="auto">
          <a:xfrm>
            <a:off x="6221413" y="4283075"/>
            <a:ext cx="1752600" cy="0"/>
          </a:xfrm>
          <a:prstGeom prst="line">
            <a:avLst/>
          </a:prstGeom>
          <a:noFill/>
          <a:ln w="28575">
            <a:solidFill>
              <a:srgbClr val="660000"/>
            </a:solidFill>
            <a:round/>
            <a:headEnd/>
            <a:tailEnd/>
          </a:ln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sp>
        <p:nvSpPr>
          <p:cNvPr id="16" name="Text Box 22"/>
          <p:cNvSpPr txBox="1">
            <a:spLocks noChangeArrowheads="1"/>
          </p:cNvSpPr>
          <p:nvPr/>
        </p:nvSpPr>
        <p:spPr bwMode="auto">
          <a:xfrm>
            <a:off x="5230813" y="5275262"/>
            <a:ext cx="1402948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None/>
            </a:pPr>
            <a:r>
              <a:rPr kumimoji="1" lang="en-US" altLang="zh-CN" sz="2800" b="1">
                <a:solidFill>
                  <a:schemeClr val="tx2"/>
                </a:solidFill>
                <a:ea typeface="隶书" pitchFamily="49" charset="-122"/>
              </a:rPr>
              <a:t>bottom</a:t>
            </a:r>
            <a:endParaRPr kumimoji="1" lang="en-US" altLang="zh-CN" sz="2800">
              <a:ea typeface="宋体" charset="-122"/>
            </a:endParaRPr>
          </a:p>
        </p:txBody>
      </p:sp>
      <p:grpSp>
        <p:nvGrpSpPr>
          <p:cNvPr id="17" name="Group 29"/>
          <p:cNvGrpSpPr>
            <a:grpSpLocks/>
          </p:cNvGrpSpPr>
          <p:nvPr/>
        </p:nvGrpSpPr>
        <p:grpSpPr bwMode="auto">
          <a:xfrm>
            <a:off x="5053013" y="3752847"/>
            <a:ext cx="1168400" cy="523874"/>
            <a:chOff x="3183" y="2327"/>
            <a:chExt cx="736" cy="330"/>
          </a:xfrm>
        </p:grpSpPr>
        <p:sp>
          <p:nvSpPr>
            <p:cNvPr id="18" name="Text Box 21"/>
            <p:cNvSpPr txBox="1">
              <a:spLocks noChangeArrowheads="1"/>
            </p:cNvSpPr>
            <p:nvPr/>
          </p:nvSpPr>
          <p:spPr bwMode="auto">
            <a:xfrm>
              <a:off x="3183" y="2327"/>
              <a:ext cx="46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None/>
              </a:pPr>
              <a:r>
                <a:rPr kumimoji="1" lang="en-US" altLang="zh-CN" sz="2800" b="1">
                  <a:solidFill>
                    <a:schemeClr val="tx2"/>
                  </a:solidFill>
                  <a:ea typeface="隶书" pitchFamily="49" charset="-122"/>
                </a:rPr>
                <a:t>top</a:t>
              </a:r>
              <a:endParaRPr kumimoji="1" lang="en-US" altLang="zh-CN" sz="2800">
                <a:ea typeface="宋体" charset="-122"/>
              </a:endParaRPr>
            </a:p>
          </p:txBody>
        </p:sp>
        <p:sp>
          <p:nvSpPr>
            <p:cNvPr id="19" name="Line 23"/>
            <p:cNvSpPr>
              <a:spLocks noChangeShapeType="1"/>
            </p:cNvSpPr>
            <p:nvPr/>
          </p:nvSpPr>
          <p:spPr bwMode="auto">
            <a:xfrm>
              <a:off x="3583" y="2533"/>
              <a:ext cx="33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</p:grpSp>
      <p:sp>
        <p:nvSpPr>
          <p:cNvPr id="20" name="Line 24"/>
          <p:cNvSpPr>
            <a:spLocks noChangeShapeType="1"/>
          </p:cNvSpPr>
          <p:nvPr/>
        </p:nvSpPr>
        <p:spPr bwMode="auto">
          <a:xfrm>
            <a:off x="6475413" y="5578475"/>
            <a:ext cx="533400" cy="0"/>
          </a:xfrm>
          <a:prstGeom prst="line">
            <a:avLst/>
          </a:prstGeom>
          <a:noFill/>
          <a:ln w="38100">
            <a:solidFill>
              <a:srgbClr val="0000FF"/>
            </a:solidFill>
            <a:round/>
            <a:headEnd/>
            <a:tailEnd type="triangle" w="sm" len="med"/>
          </a:ln>
        </p:spPr>
        <p:txBody>
          <a:bodyPr wrap="none" anchor="ctr"/>
          <a:lstStyle/>
          <a:p>
            <a:pPr>
              <a:buNone/>
            </a:pPr>
            <a:endParaRPr lang="zh-CN" altLang="en-US"/>
          </a:p>
        </p:txBody>
      </p:sp>
      <p:grpSp>
        <p:nvGrpSpPr>
          <p:cNvPr id="21" name="Group 30"/>
          <p:cNvGrpSpPr>
            <a:grpSpLocks/>
          </p:cNvGrpSpPr>
          <p:nvPr/>
        </p:nvGrpSpPr>
        <p:grpSpPr bwMode="auto">
          <a:xfrm>
            <a:off x="5040313" y="4260847"/>
            <a:ext cx="1168400" cy="523874"/>
            <a:chOff x="3183" y="2327"/>
            <a:chExt cx="736" cy="330"/>
          </a:xfrm>
        </p:grpSpPr>
        <p:sp>
          <p:nvSpPr>
            <p:cNvPr id="22" name="Text Box 31"/>
            <p:cNvSpPr txBox="1">
              <a:spLocks noChangeArrowheads="1"/>
            </p:cNvSpPr>
            <p:nvPr/>
          </p:nvSpPr>
          <p:spPr bwMode="auto">
            <a:xfrm>
              <a:off x="3183" y="2327"/>
              <a:ext cx="46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None/>
              </a:pPr>
              <a:r>
                <a:rPr kumimoji="1" lang="en-US" altLang="zh-CN" sz="2800" b="1">
                  <a:solidFill>
                    <a:schemeClr val="tx2"/>
                  </a:solidFill>
                  <a:ea typeface="隶书" pitchFamily="49" charset="-122"/>
                </a:rPr>
                <a:t>top</a:t>
              </a:r>
              <a:endParaRPr kumimoji="1" lang="en-US" altLang="zh-CN" sz="2800">
                <a:ea typeface="宋体" charset="-122"/>
              </a:endParaRPr>
            </a:p>
          </p:txBody>
        </p:sp>
        <p:sp>
          <p:nvSpPr>
            <p:cNvPr id="23" name="Line 32"/>
            <p:cNvSpPr>
              <a:spLocks noChangeShapeType="1"/>
            </p:cNvSpPr>
            <p:nvPr/>
          </p:nvSpPr>
          <p:spPr bwMode="auto">
            <a:xfrm>
              <a:off x="3583" y="2533"/>
              <a:ext cx="33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</p:grpSp>
      <p:sp>
        <p:nvSpPr>
          <p:cNvPr id="24" name="Text Box 33"/>
          <p:cNvSpPr txBox="1">
            <a:spLocks noChangeArrowheads="1"/>
          </p:cNvSpPr>
          <p:nvPr/>
        </p:nvSpPr>
        <p:spPr bwMode="auto">
          <a:xfrm>
            <a:off x="6843713" y="4194175"/>
            <a:ext cx="564578" cy="584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eaLnBrk="1" hangingPunct="1">
              <a:buNone/>
            </a:pPr>
            <a:r>
              <a:rPr kumimoji="1" lang="en-US" altLang="zh-CN" sz="3200" b="1" i="1">
                <a:solidFill>
                  <a:srgbClr val="660000"/>
                </a:solidFill>
                <a:ea typeface="宋体" charset="-122"/>
              </a:rPr>
              <a:t>a</a:t>
            </a:r>
            <a:r>
              <a:rPr kumimoji="1" lang="en-US" altLang="zh-CN" sz="3200" b="1" baseline="-25000">
                <a:solidFill>
                  <a:srgbClr val="660000"/>
                </a:solidFill>
                <a:ea typeface="宋体" charset="-122"/>
              </a:rPr>
              <a:t>2</a:t>
            </a:r>
            <a:endParaRPr kumimoji="1" lang="en-US" altLang="zh-CN" sz="2400">
              <a:solidFill>
                <a:srgbClr val="660000"/>
              </a:solidFill>
              <a:ea typeface="宋体" charset="-122"/>
            </a:endParaRPr>
          </a:p>
        </p:txBody>
      </p:sp>
      <p:grpSp>
        <p:nvGrpSpPr>
          <p:cNvPr id="25" name="Group 34"/>
          <p:cNvGrpSpPr>
            <a:grpSpLocks/>
          </p:cNvGrpSpPr>
          <p:nvPr/>
        </p:nvGrpSpPr>
        <p:grpSpPr bwMode="auto">
          <a:xfrm>
            <a:off x="5040313" y="4743447"/>
            <a:ext cx="1168400" cy="523874"/>
            <a:chOff x="3183" y="2327"/>
            <a:chExt cx="736" cy="330"/>
          </a:xfrm>
        </p:grpSpPr>
        <p:sp>
          <p:nvSpPr>
            <p:cNvPr id="26" name="Text Box 35"/>
            <p:cNvSpPr txBox="1">
              <a:spLocks noChangeArrowheads="1"/>
            </p:cNvSpPr>
            <p:nvPr/>
          </p:nvSpPr>
          <p:spPr bwMode="auto">
            <a:xfrm>
              <a:off x="3183" y="2327"/>
              <a:ext cx="46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None/>
              </a:pPr>
              <a:r>
                <a:rPr kumimoji="1" lang="en-US" altLang="zh-CN" sz="2800" b="1">
                  <a:solidFill>
                    <a:schemeClr val="tx2"/>
                  </a:solidFill>
                  <a:ea typeface="隶书" pitchFamily="49" charset="-122"/>
                </a:rPr>
                <a:t>top</a:t>
              </a:r>
              <a:endParaRPr kumimoji="1" lang="en-US" altLang="zh-CN" sz="2800">
                <a:ea typeface="宋体" charset="-122"/>
              </a:endParaRPr>
            </a:p>
          </p:txBody>
        </p:sp>
        <p:sp>
          <p:nvSpPr>
            <p:cNvPr id="27" name="Line 36"/>
            <p:cNvSpPr>
              <a:spLocks noChangeShapeType="1"/>
            </p:cNvSpPr>
            <p:nvPr/>
          </p:nvSpPr>
          <p:spPr bwMode="auto">
            <a:xfrm>
              <a:off x="3583" y="2533"/>
              <a:ext cx="33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</p:grpSp>
      <p:grpSp>
        <p:nvGrpSpPr>
          <p:cNvPr id="28" name="Group 37"/>
          <p:cNvGrpSpPr>
            <a:grpSpLocks/>
          </p:cNvGrpSpPr>
          <p:nvPr/>
        </p:nvGrpSpPr>
        <p:grpSpPr bwMode="auto">
          <a:xfrm>
            <a:off x="4113213" y="5238747"/>
            <a:ext cx="1168400" cy="523874"/>
            <a:chOff x="3183" y="2327"/>
            <a:chExt cx="736" cy="330"/>
          </a:xfrm>
        </p:grpSpPr>
        <p:sp>
          <p:nvSpPr>
            <p:cNvPr id="29" name="Text Box 38"/>
            <p:cNvSpPr txBox="1">
              <a:spLocks noChangeArrowheads="1"/>
            </p:cNvSpPr>
            <p:nvPr/>
          </p:nvSpPr>
          <p:spPr bwMode="auto">
            <a:xfrm>
              <a:off x="3183" y="2327"/>
              <a:ext cx="469" cy="33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pPr eaLnBrk="1" hangingPunct="1">
                <a:buNone/>
              </a:pPr>
              <a:r>
                <a:rPr kumimoji="1" lang="en-US" altLang="zh-CN" sz="2800" b="1">
                  <a:solidFill>
                    <a:schemeClr val="tx2"/>
                  </a:solidFill>
                  <a:ea typeface="隶书" pitchFamily="49" charset="-122"/>
                </a:rPr>
                <a:t>top</a:t>
              </a:r>
              <a:endParaRPr kumimoji="1" lang="en-US" altLang="zh-CN" sz="2800">
                <a:ea typeface="宋体" charset="-122"/>
              </a:endParaRPr>
            </a:p>
          </p:txBody>
        </p:sp>
        <p:sp>
          <p:nvSpPr>
            <p:cNvPr id="30" name="Line 39"/>
            <p:cNvSpPr>
              <a:spLocks noChangeShapeType="1"/>
            </p:cNvSpPr>
            <p:nvPr/>
          </p:nvSpPr>
          <p:spPr bwMode="auto">
            <a:xfrm>
              <a:off x="3583" y="2533"/>
              <a:ext cx="336" cy="0"/>
            </a:xfrm>
            <a:prstGeom prst="line">
              <a:avLst/>
            </a:prstGeom>
            <a:noFill/>
            <a:ln w="38100">
              <a:solidFill>
                <a:srgbClr val="0000FF"/>
              </a:solidFill>
              <a:round/>
              <a:headEnd/>
              <a:tailEnd type="triangle" w="sm" len="med"/>
            </a:ln>
          </p:spPr>
          <p:txBody>
            <a:bodyPr wrap="none" anchor="ctr"/>
            <a:lstStyle/>
            <a:p>
              <a:pPr>
                <a:buNone/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500"/>
                            </p:stCondLst>
                            <p:childTnLst>
                              <p:par>
                                <p:cTn id="2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000"/>
                            </p:stCondLst>
                            <p:childTnLst>
                              <p:par>
                                <p:cTn id="41" presetID="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"/>
                            </p:stCondLst>
                            <p:childTnLst>
                              <p:par>
                                <p:cTn id="51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1000"/>
                            </p:stCondLst>
                            <p:childTnLst>
                              <p:par>
                                <p:cTn id="55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1" dur="500"/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500"/>
                            </p:stCondLst>
                            <p:childTnLst>
                              <p:par>
                                <p:cTn id="64" presetID="9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1000"/>
                            </p:stCondLst>
                            <p:childTnLst>
                              <p:par>
                                <p:cTn id="68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4" grpId="0"/>
      <p:bldP spid="14" grpId="1"/>
      <p:bldP spid="24" grpId="0" build="allAtOnce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栈（</a:t>
            </a:r>
            <a:r>
              <a:rPr lang="en-US" altLang="zh-CN" smtClean="0"/>
              <a:t>stack</a:t>
            </a:r>
            <a:r>
              <a:rPr lang="zh-CN" altLang="en-US" smtClean="0"/>
              <a:t>）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98</a:t>
            </a:fld>
            <a:endParaRPr lang="en-US" altLang="zh-CN" dirty="0"/>
          </a:p>
        </p:txBody>
      </p:sp>
      <p:sp>
        <p:nvSpPr>
          <p:cNvPr id="7" name="Rectangle 6" descr="Rectangle: Click to edit Master text styles&#10;Second level&#10;Third level&#10;Fourth level&#10;Fifth level"/>
          <p:cNvSpPr txBox="1">
            <a:spLocks noChangeArrowheads="1"/>
          </p:cNvSpPr>
          <p:nvPr/>
        </p:nvSpPr>
        <p:spPr bwMode="auto">
          <a:xfrm>
            <a:off x="609600" y="1676400"/>
            <a:ext cx="8001000" cy="441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450850" marR="0" lvl="0" indent="-45085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2B166E"/>
              </a:buClr>
              <a:buSzPct val="90000"/>
              <a:buFont typeface="Wingdings 2" pitchFamily="18" charset="2"/>
              <a:buChar char="ö"/>
              <a:tabLst/>
              <a:defRPr/>
            </a:pPr>
            <a:r>
              <a:rPr kumimoji="0" lang="zh-CN" altLang="en-US" sz="3600" b="1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宋体" pitchFamily="2" charset="-122"/>
                <a:ea typeface="宋体" charset="-122"/>
                <a:cs typeface="+mn-cs"/>
              </a:rPr>
              <a:t>栈的用途</a:t>
            </a:r>
          </a:p>
          <a:p>
            <a:pPr marL="1074738" marR="0" lvl="1" indent="-4445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2B166E"/>
              </a:buClr>
              <a:buSzTx/>
              <a:buFont typeface="Times New Roman" pitchFamily="18" charset="0"/>
              <a:buChar char="☺"/>
              <a:tabLst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用于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0000FF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暂存</a:t>
            </a: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功能，在程序运行时保存运行上下文信息</a:t>
            </a:r>
          </a:p>
          <a:p>
            <a:pPr marL="1074738" marR="0" lvl="1" indent="-444500" algn="l" defTabSz="914400" rtl="0" eaLnBrk="1" fontAlgn="base" latinLnBrk="0" hangingPunct="1">
              <a:lnSpc>
                <a:spcPct val="100000"/>
              </a:lnSpc>
              <a:spcBef>
                <a:spcPct val="50000"/>
              </a:spcBef>
              <a:spcAft>
                <a:spcPct val="0"/>
              </a:spcAft>
              <a:buClr>
                <a:srgbClr val="2B166E"/>
              </a:buClr>
              <a:buSzTx/>
              <a:buFont typeface="Times New Roman" pitchFamily="18" charset="0"/>
              <a:buChar char="☺"/>
              <a:tabLst/>
              <a:defRPr/>
            </a:pPr>
            <a:r>
              <a:rPr kumimoji="0" lang="zh-CN" altLang="en-US" sz="3200" b="1" i="0" u="none" strike="noStrike" kern="0" cap="none" spc="0" normalizeH="0" baseline="0" noProof="0" smtClean="0">
                <a:ln>
                  <a:noFill/>
                </a:ln>
                <a:solidFill>
                  <a:srgbClr val="2B166E"/>
                </a:solidFill>
                <a:effectLst/>
                <a:uLnTx/>
                <a:uFillTx/>
                <a:latin typeface="楷体_GB2312" pitchFamily="49" charset="-122"/>
                <a:ea typeface="楷体_GB2312" pitchFamily="49" charset="-122"/>
              </a:rPr>
              <a:t>在函数调用发生时，保存被调用函数的局部变量和形参</a:t>
            </a: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栈的暂存功能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fld id="{14842908-0997-4FC9-A477-5DCEC6F513AE}" type="slidenum">
              <a:rPr lang="en-US" altLang="zh-CN" smtClean="0"/>
              <a:pPr>
                <a:defRPr/>
              </a:pPr>
              <a:t>99</a:t>
            </a:fld>
            <a:endParaRPr lang="en-US" altLang="zh-CN" dirty="0"/>
          </a:p>
        </p:txBody>
      </p:sp>
      <p:pic>
        <p:nvPicPr>
          <p:cNvPr id="5" name="图片 5" descr="c3e4e4a87db6d1442e3c1a864fc7f197_734_413_M.jpg"/>
          <p:cNvPicPr>
            <a:picLocks noChangeAspect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87350" y="1763712"/>
            <a:ext cx="4032250" cy="26495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图片 6" descr="c3e4e4a87db6d1442e3c1a864fc7f197_734_413_M.jpg"/>
          <p:cNvPicPr>
            <a:picLocks noChangeAspect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4784725" y="1752600"/>
            <a:ext cx="4089400" cy="27225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ext Box 14"/>
          <p:cNvSpPr txBox="1">
            <a:spLocks noChangeArrowheads="1"/>
          </p:cNvSpPr>
          <p:nvPr/>
        </p:nvSpPr>
        <p:spPr bwMode="auto">
          <a:xfrm>
            <a:off x="1374775" y="4889500"/>
            <a:ext cx="4512774" cy="1040285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buNone/>
            </a:pPr>
            <a:r>
              <a:rPr kumimoji="1" lang="zh-CN" altLang="en-US" sz="2800" b="1">
                <a:solidFill>
                  <a:srgbClr val="FF0000"/>
                </a:solidFill>
                <a:ea typeface="宋体" charset="-122"/>
              </a:rPr>
              <a:t>栈在哪里？</a:t>
            </a:r>
            <a:endParaRPr kumimoji="1" lang="en-US" altLang="zh-CN" sz="2800" b="1">
              <a:solidFill>
                <a:srgbClr val="FF0000"/>
              </a:solidFill>
              <a:ea typeface="宋体" charset="-122"/>
            </a:endParaRPr>
          </a:p>
          <a:p>
            <a:pPr>
              <a:buNone/>
            </a:pPr>
            <a:r>
              <a:rPr kumimoji="1" lang="zh-CN" altLang="en-US" sz="2800" b="1">
                <a:solidFill>
                  <a:srgbClr val="FF0000"/>
                </a:solidFill>
                <a:ea typeface="宋体" charset="-122"/>
              </a:rPr>
              <a:t>平时编程时为何没这么做？</a:t>
            </a:r>
          </a:p>
        </p:txBody>
      </p:sp>
    </p:spTree>
    <p:extLst>
      <p:ext uri="{BB962C8B-B14F-4D97-AF65-F5344CB8AC3E}">
        <p14:creationId xmlns:p14="http://schemas.microsoft.com/office/powerpoint/2010/main" val="35039790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 bldLvl="2"/>
    </p:bldLst>
  </p:timing>
</p:sld>
</file>

<file path=ppt/theme/theme1.xml><?xml version="1.0" encoding="utf-8"?>
<a:theme xmlns:a="http://schemas.openxmlformats.org/drawingml/2006/main" name="默认设计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Tahoma"/>
        <a:ea typeface="黑体"/>
        <a:cs typeface=""/>
      </a:majorFont>
      <a:minorFont>
        <a:latin typeface="Arial"/>
        <a:ea typeface="黑体"/>
        <a:cs typeface="Times New Roma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9525" cap="flat" cmpd="sng" algn="ctr">
          <a:noFill/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20000"/>
          </a:spcBef>
          <a:spcAft>
            <a:spcPct val="0"/>
          </a:spcAft>
          <a:buClrTx/>
          <a:buSzTx/>
          <a:buFont typeface="Wingdings" pitchFamily="2" charset="2"/>
          <a:buChar char="•"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黑体" pitchFamily="49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31558</TotalTime>
  <Words>7777</Words>
  <Application>Microsoft Office PowerPoint</Application>
  <PresentationFormat>全屏显示(4:3)</PresentationFormat>
  <Paragraphs>1785</Paragraphs>
  <Slides>181</Slides>
  <Notes>1</Notes>
  <HiddenSlides>0</HiddenSlides>
  <MMClips>0</MMClips>
  <ScaleCrop>false</ScaleCrop>
  <HeadingPairs>
    <vt:vector size="10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181</vt:i4>
      </vt:variant>
      <vt:variant>
        <vt:lpstr>自定义放映</vt:lpstr>
      </vt:variant>
      <vt:variant>
        <vt:i4>1</vt:i4>
      </vt:variant>
    </vt:vector>
  </HeadingPairs>
  <TitlesOfParts>
    <vt:vector size="198" baseType="lpstr">
      <vt:lpstr>ＭＳ Ｐゴシック</vt:lpstr>
      <vt:lpstr>黑体</vt:lpstr>
      <vt:lpstr>华文彩云</vt:lpstr>
      <vt:lpstr>楷体</vt:lpstr>
      <vt:lpstr>楷体_GB2312</vt:lpstr>
      <vt:lpstr>隶书</vt:lpstr>
      <vt:lpstr>宋体</vt:lpstr>
      <vt:lpstr>Arial</vt:lpstr>
      <vt:lpstr>Courier New</vt:lpstr>
      <vt:lpstr>Tahoma</vt:lpstr>
      <vt:lpstr>Times New Roman</vt:lpstr>
      <vt:lpstr>Verdana</vt:lpstr>
      <vt:lpstr>Wingdings</vt:lpstr>
      <vt:lpstr>Wingdings 2</vt:lpstr>
      <vt:lpstr>默认设计模板</vt:lpstr>
      <vt:lpstr>Photo Editor Photo</vt:lpstr>
      <vt:lpstr>第3章 Java面向 对象编程</vt:lpstr>
      <vt:lpstr>教学内容</vt:lpstr>
      <vt:lpstr>面向对象方法</vt:lpstr>
      <vt:lpstr>面向对象方法</vt:lpstr>
      <vt:lpstr>对象模型</vt:lpstr>
      <vt:lpstr>抽象</vt:lpstr>
      <vt:lpstr>抽象</vt:lpstr>
      <vt:lpstr>封装</vt:lpstr>
      <vt:lpstr>封装</vt:lpstr>
      <vt:lpstr>封装</vt:lpstr>
      <vt:lpstr>模块化</vt:lpstr>
      <vt:lpstr>层次结构</vt:lpstr>
      <vt:lpstr>教学内容</vt:lpstr>
      <vt:lpstr>软件系统是什么？</vt:lpstr>
      <vt:lpstr>1、对象（Object）</vt:lpstr>
      <vt:lpstr>状态、行为和标识</vt:lpstr>
      <vt:lpstr>对象</vt:lpstr>
      <vt:lpstr>对象的属性</vt:lpstr>
      <vt:lpstr>对象的行为与操作</vt:lpstr>
      <vt:lpstr>对象太多了怎么办？</vt:lpstr>
      <vt:lpstr>2、类（class）</vt:lpstr>
      <vt:lpstr>类与对象</vt:lpstr>
      <vt:lpstr>类是相似对象的抽象</vt:lpstr>
      <vt:lpstr>类的属性</vt:lpstr>
      <vt:lpstr>3、类的定义</vt:lpstr>
      <vt:lpstr>类的描述</vt:lpstr>
      <vt:lpstr>Baby类的定义</vt:lpstr>
      <vt:lpstr>成员变量</vt:lpstr>
      <vt:lpstr>类的定义与对象的定义</vt:lpstr>
      <vt:lpstr>PowerPoint 演示文稿</vt:lpstr>
      <vt:lpstr>成员变量的初始化</vt:lpstr>
      <vt:lpstr>构造函数（Constructors）</vt:lpstr>
      <vt:lpstr>构造函数</vt:lpstr>
      <vt:lpstr>构造函数的执行过程</vt:lpstr>
      <vt:lpstr>构造函数的执行过程</vt:lpstr>
      <vt:lpstr>Baby类的构造函数</vt:lpstr>
      <vt:lpstr>调用带参数的构造函数</vt:lpstr>
      <vt:lpstr>成员方法（函数）</vt:lpstr>
      <vt:lpstr>成员方法(2)</vt:lpstr>
      <vt:lpstr>Baby类</vt:lpstr>
      <vt:lpstr>4、类的使用</vt:lpstr>
      <vt:lpstr>访问成员变量</vt:lpstr>
      <vt:lpstr>调用成员方法</vt:lpstr>
      <vt:lpstr>类的定义与使用</vt:lpstr>
      <vt:lpstr>访问成员变量和方法</vt:lpstr>
      <vt:lpstr>另一个问题</vt:lpstr>
      <vt:lpstr>类的定义</vt:lpstr>
      <vt:lpstr>5、成员方法（函数）</vt:lpstr>
      <vt:lpstr>成员函数定义举例</vt:lpstr>
      <vt:lpstr>实参与形参</vt:lpstr>
      <vt:lpstr>实参与形参举例</vt:lpstr>
      <vt:lpstr>变量的作用范围</vt:lpstr>
      <vt:lpstr>6、引用类型</vt:lpstr>
      <vt:lpstr>结构体的存储</vt:lpstr>
      <vt:lpstr>对象的存储</vt:lpstr>
      <vt:lpstr>引用不等于对象</vt:lpstr>
      <vt:lpstr>引用与对象</vt:lpstr>
      <vt:lpstr>引用与对象(2)</vt:lpstr>
      <vt:lpstr>引用与对象(3)</vt:lpstr>
      <vt:lpstr>引用作为函数参数</vt:lpstr>
      <vt:lpstr>引用作为函数参数(2)</vt:lpstr>
      <vt:lpstr>7、静态类型（static）</vt:lpstr>
      <vt:lpstr>static变量</vt:lpstr>
      <vt:lpstr>static示例</vt:lpstr>
      <vt:lpstr>static示例(2)</vt:lpstr>
      <vt:lpstr>修改为static类型后</vt:lpstr>
      <vt:lpstr>另一个例子</vt:lpstr>
      <vt:lpstr>另一个例子(2)</vt:lpstr>
      <vt:lpstr>static方法</vt:lpstr>
      <vt:lpstr>main</vt:lpstr>
      <vt:lpstr>教学内容</vt:lpstr>
      <vt:lpstr>1、访问控制</vt:lpstr>
      <vt:lpstr>类的接口与实现</vt:lpstr>
      <vt:lpstr>访问控制列表</vt:lpstr>
      <vt:lpstr>PowerPoint 演示文稿</vt:lpstr>
      <vt:lpstr>银行账户</vt:lpstr>
      <vt:lpstr>BankAccount类</vt:lpstr>
      <vt:lpstr>BadGuy类</vt:lpstr>
      <vt:lpstr>BankAccount类</vt:lpstr>
      <vt:lpstr>BadGuy类</vt:lpstr>
      <vt:lpstr>抽象与封装</vt:lpstr>
      <vt:lpstr>TV类</vt:lpstr>
      <vt:lpstr>2、方法重载(overload)</vt:lpstr>
      <vt:lpstr>安装插座</vt:lpstr>
      <vt:lpstr>解决方案？</vt:lpstr>
      <vt:lpstr>解决方案！</vt:lpstr>
      <vt:lpstr>其他类型转换为字符串</vt:lpstr>
      <vt:lpstr>Java语言的实现方法</vt:lpstr>
      <vt:lpstr>小狗阿黄</vt:lpstr>
      <vt:lpstr>小狗阿黄(2)</vt:lpstr>
      <vt:lpstr>重载的条件(1)</vt:lpstr>
      <vt:lpstr>重载的条件(2)</vt:lpstr>
      <vt:lpstr>重载的条件(3)</vt:lpstr>
      <vt:lpstr>重载的条件(4)</vt:lpstr>
      <vt:lpstr>构造函数的重载</vt:lpstr>
      <vt:lpstr>3、存储管理</vt:lpstr>
      <vt:lpstr>栈（stack）</vt:lpstr>
      <vt:lpstr>栈（stack）</vt:lpstr>
      <vt:lpstr>栈的暂存功能</vt:lpstr>
      <vt:lpstr>函数调用时的栈</vt:lpstr>
      <vt:lpstr>函数调用时的栈</vt:lpstr>
      <vt:lpstr>堆 (Heap )</vt:lpstr>
      <vt:lpstr>分析数据存储</vt:lpstr>
      <vt:lpstr>存储管理小结</vt:lpstr>
      <vt:lpstr>‘this’关键词</vt:lpstr>
      <vt:lpstr>‘this’关键词</vt:lpstr>
      <vt:lpstr>方法中的servings被修改</vt:lpstr>
      <vt:lpstr>对象中的servings被修改</vt:lpstr>
      <vt:lpstr>教学内容</vt:lpstr>
      <vt:lpstr>  </vt:lpstr>
      <vt:lpstr>  </vt:lpstr>
      <vt:lpstr>1、继承关系</vt:lpstr>
      <vt:lpstr>继承关系？</vt:lpstr>
      <vt:lpstr>Why继承关系？</vt:lpstr>
      <vt:lpstr>Why继承关系(2)</vt:lpstr>
      <vt:lpstr>Why继承关系(3)</vt:lpstr>
      <vt:lpstr>继承关系</vt:lpstr>
      <vt:lpstr>层次结构</vt:lpstr>
      <vt:lpstr>一个继承关系的例子</vt:lpstr>
      <vt:lpstr>Dude类</vt:lpstr>
      <vt:lpstr>Wizard类</vt:lpstr>
      <vt:lpstr>Wizard类</vt:lpstr>
      <vt:lpstr>利用继承关系!</vt:lpstr>
      <vt:lpstr>利用继承关系!</vt:lpstr>
      <vt:lpstr>完善Wizard类</vt:lpstr>
      <vt:lpstr>继承再继承</vt:lpstr>
      <vt:lpstr>Java如何实现？</vt:lpstr>
      <vt:lpstr>举例(1)</vt:lpstr>
      <vt:lpstr>举例(2)</vt:lpstr>
      <vt:lpstr>2、子类对象的存储</vt:lpstr>
      <vt:lpstr>子类对象中的父类子对象</vt:lpstr>
      <vt:lpstr>子类对象中的父类子对象</vt:lpstr>
      <vt:lpstr>具体实现</vt:lpstr>
      <vt:lpstr>示例</vt:lpstr>
      <vt:lpstr>3、构造函数</vt:lpstr>
      <vt:lpstr>构造函数无参数</vt:lpstr>
      <vt:lpstr>构造函数无参数(2)</vt:lpstr>
      <vt:lpstr>构造函数有参数</vt:lpstr>
      <vt:lpstr>构造函数有参数(2)</vt:lpstr>
      <vt:lpstr>4、类的继承举例</vt:lpstr>
      <vt:lpstr>  </vt:lpstr>
      <vt:lpstr>类的层次结构</vt:lpstr>
      <vt:lpstr>Employee类</vt:lpstr>
      <vt:lpstr>Secretary和Lawyer类</vt:lpstr>
      <vt:lpstr>LegalSecretary类</vt:lpstr>
      <vt:lpstr>5、多态</vt:lpstr>
      <vt:lpstr> 重写(overriding)</vt:lpstr>
      <vt:lpstr>Why多态?</vt:lpstr>
      <vt:lpstr>Why多态?</vt:lpstr>
      <vt:lpstr>Why多态?</vt:lpstr>
      <vt:lpstr>重载法?</vt:lpstr>
      <vt:lpstr>Why多态?</vt:lpstr>
      <vt:lpstr>数组化</vt:lpstr>
      <vt:lpstr>参数化</vt:lpstr>
      <vt:lpstr>6、方法调用绑定</vt:lpstr>
      <vt:lpstr>Java中的绑定方式</vt:lpstr>
      <vt:lpstr>多态例子之一</vt:lpstr>
      <vt:lpstr>多态例子之二(1)</vt:lpstr>
      <vt:lpstr>多态例子之二(2)</vt:lpstr>
      <vt:lpstr>多态例子之二(3)</vt:lpstr>
      <vt:lpstr>多态例子之二(4)</vt:lpstr>
      <vt:lpstr>  Overriding vs. overloading</vt:lpstr>
      <vt:lpstr>输出结果</vt:lpstr>
      <vt:lpstr>7、抽象类和抽象方法</vt:lpstr>
      <vt:lpstr>抽象(abstract)</vt:lpstr>
      <vt:lpstr>8、接口(interface)</vt:lpstr>
      <vt:lpstr>但对象可能是多面的</vt:lpstr>
      <vt:lpstr>Java不支持多重继承</vt:lpstr>
      <vt:lpstr>共性方法</vt:lpstr>
      <vt:lpstr>什么是接口？</vt:lpstr>
      <vt:lpstr>共同点？</vt:lpstr>
      <vt:lpstr>接口的声明</vt:lpstr>
      <vt:lpstr>接口的实现</vt:lpstr>
      <vt:lpstr>实现多个接口</vt:lpstr>
      <vt:lpstr>教学内容</vt:lpstr>
      <vt:lpstr>类太多了怎么办？</vt:lpstr>
      <vt:lpstr>包(Packages)</vt:lpstr>
      <vt:lpstr>1、使用系统包</vt:lpstr>
      <vt:lpstr>系统包</vt:lpstr>
      <vt:lpstr>2、自定义包</vt:lpstr>
      <vt:lpstr>PowerPoint 演示文稿</vt:lpstr>
      <vt:lpstr>自定义放映 1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cwj</dc:creator>
  <cp:lastModifiedBy>AutoBVT</cp:lastModifiedBy>
  <cp:revision>2451</cp:revision>
  <cp:lastPrinted>1601-01-01T00:00:00Z</cp:lastPrinted>
  <dcterms:created xsi:type="dcterms:W3CDTF">1601-01-01T00:00:00Z</dcterms:created>
  <dcterms:modified xsi:type="dcterms:W3CDTF">2018-03-09T05:01:48Z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Version">
    <vt:i4>1</vt:i4>
  </property>
</Properties>
</file>